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Lst>
  <p:sldSz cx="18288000" cy="10287000"/>
  <p:notesSz cx="6858000" cy="9144000"/>
  <p:embeddedFontLst>
    <p:embeddedFont>
      <p:font typeface="Sniglet" charset="1" panose="0407050503010002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Open Sans" charset="1" panose="020B0606030504020204"/>
      <p:regular r:id="rId11"/>
    </p:embeddedFont>
    <p:embeddedFont>
      <p:font typeface="Open Sans Bold" charset="1" panose="020B0806030504020204"/>
      <p:regular r:id="rId12"/>
    </p:embeddedFont>
    <p:embeddedFont>
      <p:font typeface="Open Sans Italics" charset="1" panose="020B0606030504020204"/>
      <p:regular r:id="rId13"/>
    </p:embeddedFont>
    <p:embeddedFont>
      <p:font typeface="Open Sans Bold Italics" charset="1" panose="020B0806030504020204"/>
      <p:regular r:id="rId14"/>
    </p:embeddedFont>
    <p:embeddedFont>
      <p:font typeface="TT Norms" charset="1" panose="02000503030000020003"/>
      <p:regular r:id="rId15"/>
    </p:embeddedFont>
    <p:embeddedFont>
      <p:font typeface="TT Norms Bold" charset="1" panose="02000803030000020004"/>
      <p:regular r:id="rId16"/>
    </p:embeddedFont>
    <p:embeddedFont>
      <p:font typeface="TT Norms Italics" charset="1" panose="02000503030000090003"/>
      <p:regular r:id="rId17"/>
    </p:embeddedFont>
    <p:embeddedFont>
      <p:font typeface="TT Norms Bold Italics" charset="1" panose="02000803020000090004"/>
      <p:regular r:id="rId18"/>
    </p:embeddedFont>
    <p:embeddedFont>
      <p:font typeface="Roca Two Black" charset="1" panose="00000A00000000000000"/>
      <p:regular r:id="rId19"/>
    </p:embeddedFont>
    <p:embeddedFont>
      <p:font typeface="Roca Two Black Bold" charset="1" panose="00000A00000000000000"/>
      <p:regular r:id="rId20"/>
    </p:embeddedFont>
    <p:embeddedFont>
      <p:font typeface="Roca Two Black Italics" charset="1" panose="00000A00000000000000"/>
      <p:regular r:id="rId21"/>
    </p:embeddedFont>
    <p:embeddedFont>
      <p:font typeface="Roca Two Black Bold Italics" charset="1" panose="00000A00000000000000"/>
      <p:regular r:id="rId22"/>
    </p:embeddedFont>
    <p:embeddedFont>
      <p:font typeface="Roca Two" charset="1" panose="00000500000000000000"/>
      <p:regular r:id="rId23"/>
    </p:embeddedFont>
    <p:embeddedFont>
      <p:font typeface="Roca Two Bold" charset="1" panose="00000800000000000000"/>
      <p:regular r:id="rId24"/>
    </p:embeddedFont>
    <p:embeddedFont>
      <p:font typeface="Roca Two Italics" charset="1" panose="00000400000000000000"/>
      <p:regular r:id="rId25"/>
    </p:embeddedFont>
    <p:embeddedFont>
      <p:font typeface="Roca Two Bold Italics"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 Id="rId3" Target="../media/image9.png" Type="http://schemas.openxmlformats.org/officeDocument/2006/relationships/image"/><Relationship Id="rId4" Target="../media/image10.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 Id="rId3" Target="../media/image17.png" Type="http://schemas.openxmlformats.org/officeDocument/2006/relationships/image"/><Relationship Id="rId4" Target="../media/image1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slide3.xml" Type="http://schemas.openxmlformats.org/officeDocument/2006/relationships/slide"/><Relationship Id="rId7" Target="../media/image17.png" Type="http://schemas.openxmlformats.org/officeDocument/2006/relationships/image"/><Relationship Id="rId8" Target="../media/image1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slide3.xml" Type="http://schemas.openxmlformats.org/officeDocument/2006/relationships/slide"/><Relationship Id="rId7" Target="../media/image17.png" Type="http://schemas.openxmlformats.org/officeDocument/2006/relationships/image"/><Relationship Id="rId8" Target="../media/image1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18" Target="../media/image23.png" Type="http://schemas.openxmlformats.org/officeDocument/2006/relationships/image"/><Relationship Id="rId19" Target="../media/image24.svg" Type="http://schemas.openxmlformats.org/officeDocument/2006/relationships/image"/><Relationship Id="rId2" Target="../media/image42.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19.png" Type="http://schemas.openxmlformats.org/officeDocument/2006/relationships/image"/><Relationship Id="rId23" Target="../media/image20.svg" Type="http://schemas.openxmlformats.org/officeDocument/2006/relationships/image"/><Relationship Id="rId24" Target="../media/image37.png" Type="http://schemas.openxmlformats.org/officeDocument/2006/relationships/image"/><Relationship Id="rId25" Target="../media/image38.sv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63.png" Type="http://schemas.openxmlformats.org/officeDocument/2006/relationships/image"/><Relationship Id="rId15" Target="../media/image64.svg" Type="http://schemas.openxmlformats.org/officeDocument/2006/relationships/image"/><Relationship Id="rId2" Target="slide3.xml" Type="http://schemas.openxmlformats.org/officeDocument/2006/relationships/slid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 Id="rId9" Target="../media/image1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slide3.xml" Type="http://schemas.openxmlformats.org/officeDocument/2006/relationships/slide"/><Relationship Id="rId5" Target="../media/image21.png" Type="http://schemas.openxmlformats.org/officeDocument/2006/relationships/image"/><Relationship Id="rId6" Target="../media/image2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slide3.xml" Type="http://schemas.openxmlformats.org/officeDocument/2006/relationships/slide"/><Relationship Id="rId5" Target="../media/image21.png" Type="http://schemas.openxmlformats.org/officeDocument/2006/relationships/image"/><Relationship Id="rId6"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pSp>
        <p:nvGrpSpPr>
          <p:cNvPr name="Group 2" id="2"/>
          <p:cNvGrpSpPr/>
          <p:nvPr/>
        </p:nvGrpSpPr>
        <p:grpSpPr>
          <a:xfrm rot="0">
            <a:off x="590697" y="741649"/>
            <a:ext cx="8553303" cy="8803702"/>
            <a:chOff x="0" y="0"/>
            <a:chExt cx="3120268" cy="3211614"/>
          </a:xfrm>
        </p:grpSpPr>
        <p:sp>
          <p:nvSpPr>
            <p:cNvPr name="Freeform 3" id="3"/>
            <p:cNvSpPr/>
            <p:nvPr/>
          </p:nvSpPr>
          <p:spPr>
            <a:xfrm>
              <a:off x="0" y="0"/>
              <a:ext cx="3120268" cy="3211614"/>
            </a:xfrm>
            <a:custGeom>
              <a:avLst/>
              <a:gdLst/>
              <a:ahLst/>
              <a:cxnLst/>
              <a:rect r="r" b="b" t="t" l="l"/>
              <a:pathLst>
                <a:path h="3211614" w="3120268">
                  <a:moveTo>
                    <a:pt x="2995808" y="3211614"/>
                  </a:moveTo>
                  <a:lnTo>
                    <a:pt x="124460" y="3211614"/>
                  </a:lnTo>
                  <a:cubicBezTo>
                    <a:pt x="55880" y="3211614"/>
                    <a:pt x="0" y="3155734"/>
                    <a:pt x="0" y="3087154"/>
                  </a:cubicBezTo>
                  <a:lnTo>
                    <a:pt x="0" y="124460"/>
                  </a:lnTo>
                  <a:cubicBezTo>
                    <a:pt x="0" y="55880"/>
                    <a:pt x="55880" y="0"/>
                    <a:pt x="124460" y="0"/>
                  </a:cubicBezTo>
                  <a:lnTo>
                    <a:pt x="2995808" y="0"/>
                  </a:lnTo>
                  <a:cubicBezTo>
                    <a:pt x="3064388" y="0"/>
                    <a:pt x="3120268" y="55880"/>
                    <a:pt x="3120268" y="124460"/>
                  </a:cubicBezTo>
                  <a:lnTo>
                    <a:pt x="3120268" y="3087154"/>
                  </a:lnTo>
                  <a:cubicBezTo>
                    <a:pt x="3120268" y="3155734"/>
                    <a:pt x="3064388" y="3211614"/>
                    <a:pt x="2995808" y="3211614"/>
                  </a:cubicBezTo>
                  <a:close/>
                </a:path>
              </a:pathLst>
            </a:custGeom>
            <a:solidFill>
              <a:srgbClr val="FFFFEF"/>
            </a:solidFill>
            <a:ln w="47625">
              <a:solidFill>
                <a:srgbClr val="00492C"/>
              </a:solidFill>
            </a:ln>
          </p:spPr>
        </p:sp>
      </p:grpSp>
      <p:grpSp>
        <p:nvGrpSpPr>
          <p:cNvPr name="Group 4" id="4"/>
          <p:cNvGrpSpPr>
            <a:grpSpLocks noChangeAspect="true"/>
          </p:cNvGrpSpPr>
          <p:nvPr/>
        </p:nvGrpSpPr>
        <p:grpSpPr>
          <a:xfrm rot="0">
            <a:off x="9830174" y="4579972"/>
            <a:ext cx="3109948" cy="3109948"/>
            <a:chOff x="0" y="0"/>
            <a:chExt cx="6350000" cy="6350000"/>
          </a:xfrm>
        </p:grpSpPr>
        <p:sp>
          <p:nvSpPr>
            <p:cNvPr name="Freeform 5" id="5"/>
            <p:cNvSpPr/>
            <p:nvPr/>
          </p:nvSpPr>
          <p:spPr>
            <a:xfrm>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r="0" t="-4347" b="-4347"/>
              </a:stretch>
            </a:blipFill>
          </p:spPr>
        </p:sp>
      </p:grpSp>
      <p:grpSp>
        <p:nvGrpSpPr>
          <p:cNvPr name="Group 6" id="6"/>
          <p:cNvGrpSpPr>
            <a:grpSpLocks noChangeAspect="true"/>
          </p:cNvGrpSpPr>
          <p:nvPr/>
        </p:nvGrpSpPr>
        <p:grpSpPr>
          <a:xfrm rot="0">
            <a:off x="13223216" y="3134104"/>
            <a:ext cx="3109948" cy="4664922"/>
            <a:chOff x="0" y="0"/>
            <a:chExt cx="6350000" cy="9525000"/>
          </a:xfrm>
        </p:grpSpPr>
        <p:sp>
          <p:nvSpPr>
            <p:cNvPr name="Freeform 7" id="7"/>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492C"/>
            </a:solidFill>
            <a:ln w="12700">
              <a:solidFill>
                <a:srgbClr val="000000"/>
              </a:solidFill>
            </a:ln>
          </p:spPr>
        </p:sp>
      </p:grpSp>
      <p:grpSp>
        <p:nvGrpSpPr>
          <p:cNvPr name="Group 8" id="8"/>
          <p:cNvGrpSpPr>
            <a:grpSpLocks noChangeAspect="true"/>
          </p:cNvGrpSpPr>
          <p:nvPr/>
        </p:nvGrpSpPr>
        <p:grpSpPr>
          <a:xfrm rot="0">
            <a:off x="16618914" y="3134104"/>
            <a:ext cx="3109948" cy="4664922"/>
            <a:chOff x="0" y="0"/>
            <a:chExt cx="6350000" cy="9525000"/>
          </a:xfrm>
        </p:grpSpPr>
        <p:sp>
          <p:nvSpPr>
            <p:cNvPr name="Freeform 9" id="9"/>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43656" r="-43656" t="0" b="0"/>
              </a:stretch>
            </a:blipFill>
          </p:spPr>
        </p:sp>
      </p:grpSp>
      <p:grpSp>
        <p:nvGrpSpPr>
          <p:cNvPr name="Group 10" id="10"/>
          <p:cNvGrpSpPr>
            <a:grpSpLocks noChangeAspect="true"/>
          </p:cNvGrpSpPr>
          <p:nvPr/>
        </p:nvGrpSpPr>
        <p:grpSpPr>
          <a:xfrm rot="0">
            <a:off x="9830174" y="-408800"/>
            <a:ext cx="3109948" cy="4664922"/>
            <a:chOff x="0" y="0"/>
            <a:chExt cx="6350000" cy="9525000"/>
          </a:xfrm>
        </p:grpSpPr>
        <p:sp>
          <p:nvSpPr>
            <p:cNvPr name="Freeform 11" id="11"/>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25000" r="-25000" t="0" b="0"/>
              </a:stretch>
            </a:blipFill>
          </p:spPr>
        </p:sp>
      </p:grpSp>
      <p:grpSp>
        <p:nvGrpSpPr>
          <p:cNvPr name="Group 12" id="12"/>
          <p:cNvGrpSpPr>
            <a:grpSpLocks noChangeAspect="true"/>
          </p:cNvGrpSpPr>
          <p:nvPr/>
        </p:nvGrpSpPr>
        <p:grpSpPr>
          <a:xfrm rot="0">
            <a:off x="13223216" y="-408800"/>
            <a:ext cx="5485531" cy="3291319"/>
            <a:chOff x="0" y="0"/>
            <a:chExt cx="6350000" cy="3810000"/>
          </a:xfrm>
        </p:grpSpPr>
        <p:sp>
          <p:nvSpPr>
            <p:cNvPr name="Freeform 13" id="13"/>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l="-3571" r="-3571" t="0" b="0"/>
              </a:stretch>
            </a:blipFill>
          </p:spPr>
        </p:sp>
      </p:grpSp>
      <p:grpSp>
        <p:nvGrpSpPr>
          <p:cNvPr name="Group 14" id="14"/>
          <p:cNvGrpSpPr>
            <a:grpSpLocks noChangeAspect="true"/>
          </p:cNvGrpSpPr>
          <p:nvPr/>
        </p:nvGrpSpPr>
        <p:grpSpPr>
          <a:xfrm rot="0">
            <a:off x="14733280" y="8046676"/>
            <a:ext cx="4995582" cy="2997349"/>
            <a:chOff x="0" y="0"/>
            <a:chExt cx="6350000" cy="3810000"/>
          </a:xfrm>
        </p:grpSpPr>
        <p:sp>
          <p:nvSpPr>
            <p:cNvPr name="Freeform 15" id="15"/>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0" r="0" t="-5454" b="-5454"/>
              </a:stretch>
            </a:blipFill>
          </p:spPr>
        </p:sp>
      </p:grpSp>
      <p:grpSp>
        <p:nvGrpSpPr>
          <p:cNvPr name="Group 16" id="16"/>
          <p:cNvGrpSpPr>
            <a:grpSpLocks noChangeAspect="true"/>
          </p:cNvGrpSpPr>
          <p:nvPr/>
        </p:nvGrpSpPr>
        <p:grpSpPr>
          <a:xfrm rot="0">
            <a:off x="9830174" y="8012908"/>
            <a:ext cx="4586568" cy="2751941"/>
            <a:chOff x="0" y="0"/>
            <a:chExt cx="6350000" cy="3810000"/>
          </a:xfrm>
        </p:grpSpPr>
        <p:sp>
          <p:nvSpPr>
            <p:cNvPr name="Freeform 17" id="17"/>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7"/>
              <a:stretch>
                <a:fillRect l="0" r="0" t="-12375" b="-12375"/>
              </a:stretch>
            </a:blipFill>
          </p:spPr>
        </p:sp>
      </p:grpSp>
      <p:sp>
        <p:nvSpPr>
          <p:cNvPr name="AutoShape 18" id="18"/>
          <p:cNvSpPr/>
          <p:nvPr/>
        </p:nvSpPr>
        <p:spPr>
          <a:xfrm rot="0">
            <a:off x="590697" y="7244653"/>
            <a:ext cx="8553303" cy="0"/>
          </a:xfrm>
          <a:prstGeom prst="line">
            <a:avLst/>
          </a:prstGeom>
          <a:ln cap="flat" w="47625">
            <a:solidFill>
              <a:srgbClr val="00492C"/>
            </a:solidFill>
            <a:prstDash val="solid"/>
            <a:headEnd type="none" len="sm" w="sm"/>
            <a:tailEnd type="none" len="sm" w="sm"/>
          </a:ln>
        </p:spPr>
      </p:sp>
      <p:grpSp>
        <p:nvGrpSpPr>
          <p:cNvPr name="Group 19" id="19"/>
          <p:cNvGrpSpPr/>
          <p:nvPr/>
        </p:nvGrpSpPr>
        <p:grpSpPr>
          <a:xfrm rot="0">
            <a:off x="1123837" y="1028700"/>
            <a:ext cx="7487024" cy="1853818"/>
            <a:chOff x="0" y="0"/>
            <a:chExt cx="1971891" cy="488248"/>
          </a:xfrm>
        </p:grpSpPr>
        <p:sp>
          <p:nvSpPr>
            <p:cNvPr name="Freeform 20" id="20"/>
            <p:cNvSpPr/>
            <p:nvPr/>
          </p:nvSpPr>
          <p:spPr>
            <a:xfrm>
              <a:off x="0" y="0"/>
              <a:ext cx="1971891" cy="488248"/>
            </a:xfrm>
            <a:custGeom>
              <a:avLst/>
              <a:gdLst/>
              <a:ahLst/>
              <a:cxnLst/>
              <a:rect r="r" b="b" t="t" l="l"/>
              <a:pathLst>
                <a:path h="488248" w="1971891">
                  <a:moveTo>
                    <a:pt x="52736" y="0"/>
                  </a:moveTo>
                  <a:lnTo>
                    <a:pt x="1919155" y="0"/>
                  </a:lnTo>
                  <a:cubicBezTo>
                    <a:pt x="1948280" y="0"/>
                    <a:pt x="1971891" y="23611"/>
                    <a:pt x="1971891" y="52736"/>
                  </a:cubicBezTo>
                  <a:lnTo>
                    <a:pt x="1971891" y="435512"/>
                  </a:lnTo>
                  <a:cubicBezTo>
                    <a:pt x="1971891" y="464638"/>
                    <a:pt x="1948280" y="488248"/>
                    <a:pt x="1919155" y="488248"/>
                  </a:cubicBezTo>
                  <a:lnTo>
                    <a:pt x="52736" y="488248"/>
                  </a:lnTo>
                  <a:cubicBezTo>
                    <a:pt x="23611" y="488248"/>
                    <a:pt x="0" y="464638"/>
                    <a:pt x="0" y="435512"/>
                  </a:cubicBezTo>
                  <a:lnTo>
                    <a:pt x="0" y="52736"/>
                  </a:lnTo>
                  <a:cubicBezTo>
                    <a:pt x="0" y="23611"/>
                    <a:pt x="23611" y="0"/>
                    <a:pt x="52736" y="0"/>
                  </a:cubicBezTo>
                  <a:close/>
                </a:path>
              </a:pathLst>
            </a:custGeom>
            <a:solidFill>
              <a:srgbClr val="EAEBC4"/>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5069"/>
                </a:lnSpc>
              </a:pPr>
              <a:r>
                <a:rPr lang="en-US" sz="3899">
                  <a:solidFill>
                    <a:srgbClr val="00492C"/>
                  </a:solidFill>
                  <a:latin typeface="TT Norms Bold"/>
                </a:rPr>
                <a:t>TUGAS BESAR - DATA MINING</a:t>
              </a:r>
            </a:p>
          </p:txBody>
        </p:sp>
      </p:grpSp>
      <p:pic>
        <p:nvPicPr>
          <p:cNvPr name="Picture 22" id="2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266574" y="4117276"/>
            <a:ext cx="2933412" cy="2565402"/>
          </a:xfrm>
          <a:prstGeom prst="rect">
            <a:avLst/>
          </a:prstGeom>
        </p:spPr>
      </p:pic>
      <p:sp>
        <p:nvSpPr>
          <p:cNvPr name="TextBox 23" id="23"/>
          <p:cNvSpPr txBox="true"/>
          <p:nvPr/>
        </p:nvSpPr>
        <p:spPr>
          <a:xfrm rot="0">
            <a:off x="1208689" y="3167188"/>
            <a:ext cx="7402172" cy="3849946"/>
          </a:xfrm>
          <a:prstGeom prst="rect">
            <a:avLst/>
          </a:prstGeom>
        </p:spPr>
        <p:txBody>
          <a:bodyPr anchor="t" rtlCol="false" tIns="0" lIns="0" bIns="0" rIns="0">
            <a:spAutoFit/>
          </a:bodyPr>
          <a:lstStyle/>
          <a:p>
            <a:pPr>
              <a:lnSpc>
                <a:spcPts val="5058"/>
              </a:lnSpc>
            </a:pPr>
            <a:r>
              <a:rPr lang="en-US" sz="4727">
                <a:solidFill>
                  <a:srgbClr val="00492C"/>
                </a:solidFill>
                <a:latin typeface="Roca Two Black"/>
              </a:rPr>
              <a:t>Klasifikasi Biji Kismis Menggunakan Metode </a:t>
            </a:r>
            <a:r>
              <a:rPr lang="en-US" sz="4727">
                <a:solidFill>
                  <a:srgbClr val="00492C"/>
                </a:solidFill>
                <a:latin typeface="Roca Two Black Italics"/>
              </a:rPr>
              <a:t>Support Vector Machine</a:t>
            </a:r>
            <a:r>
              <a:rPr lang="en-US" sz="4727">
                <a:solidFill>
                  <a:srgbClr val="00492C"/>
                </a:solidFill>
                <a:latin typeface="Roca Two Black"/>
              </a:rPr>
              <a:t> (SVM) </a:t>
            </a:r>
          </a:p>
          <a:p>
            <a:pPr>
              <a:lnSpc>
                <a:spcPts val="5058"/>
              </a:lnSpc>
            </a:pPr>
            <a:r>
              <a:rPr lang="en-US" sz="4727">
                <a:solidFill>
                  <a:srgbClr val="00492C"/>
                </a:solidFill>
                <a:latin typeface="Roca Two Black"/>
              </a:rPr>
              <a:t>Untuk Memudahkan Pekerjaan Karyawan</a:t>
            </a:r>
          </a:p>
        </p:txBody>
      </p:sp>
      <p:sp>
        <p:nvSpPr>
          <p:cNvPr name="TextBox 24" id="24"/>
          <p:cNvSpPr txBox="true"/>
          <p:nvPr/>
        </p:nvSpPr>
        <p:spPr>
          <a:xfrm rot="0">
            <a:off x="1123837" y="7793946"/>
            <a:ext cx="7487024" cy="448310"/>
          </a:xfrm>
          <a:prstGeom prst="rect">
            <a:avLst/>
          </a:prstGeom>
        </p:spPr>
        <p:txBody>
          <a:bodyPr anchor="t" rtlCol="false" tIns="0" lIns="0" bIns="0" rIns="0">
            <a:spAutoFit/>
          </a:bodyPr>
          <a:lstStyle/>
          <a:p>
            <a:pPr>
              <a:lnSpc>
                <a:spcPts val="3640"/>
              </a:lnSpc>
            </a:pPr>
            <a:r>
              <a:rPr lang="en-US" sz="2600">
                <a:solidFill>
                  <a:srgbClr val="303030"/>
                </a:solidFill>
                <a:latin typeface="TT Norms"/>
              </a:rPr>
              <a:t>KELOMPOK 8 - RB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16308" y="3615616"/>
          <a:ext cx="15111997" cy="5124450"/>
        </p:xfrm>
        <a:graphic>
          <a:graphicData uri="http://schemas.openxmlformats.org/drawingml/2006/table">
            <a:tbl>
              <a:tblPr/>
              <a:tblGrid>
                <a:gridCol w="2847474"/>
                <a:gridCol w="12264524"/>
              </a:tblGrid>
              <a:tr h="2105543">
                <a:tc>
                  <a:txBody>
                    <a:bodyPr anchor="t" rtlCol="false"/>
                    <a:lstStyle/>
                    <a:p>
                      <a:pPr algn="l">
                        <a:defRPr/>
                      </a:pPr>
                      <a:r>
                        <a:rPr lang="en-US" sz="2799">
                          <a:solidFill>
                            <a:srgbClr val="303030"/>
                          </a:solidFill>
                          <a:latin typeface="TT Norms Bold"/>
                        </a:rPr>
                        <a:t>Evaluasi Matriks</a:t>
                      </a:r>
                      <a:endParaRPr lang="en-US" sz="1100"/>
                    </a:p>
                  </a:txBody>
                  <a:tcPr>
                    <a:lnL cmpd="sng" algn="ctr" cap="flat" w="47625">
                      <a:solidFill>
                        <a:srgbClr val="00492C"/>
                      </a:solidFill>
                      <a:prstDash val="solid"/>
                      <a:round/>
                      <a:headEnd type="none" w="med" len="med"/>
                      <a:tailEnd type="none" w="med" len="med"/>
                    </a:lnL>
                    <a:lnR cmpd="sng" algn="ctr" cap="flat" w="47625">
                      <a:solidFill>
                        <a:srgbClr val="00492C"/>
                      </a:solidFill>
                      <a:prstDash val="solid"/>
                      <a:round/>
                      <a:headEnd type="none" w="med" len="med"/>
                      <a:tailEnd type="none" w="med" len="med"/>
                    </a:lnR>
                    <a:lnT cmpd="sng" algn="ctr" cap="flat" w="47625">
                      <a:solidFill>
                        <a:srgbClr val="00492C"/>
                      </a:solidFill>
                      <a:prstDash val="solid"/>
                      <a:round/>
                      <a:headEnd type="none" w="med" len="med"/>
                      <a:tailEnd type="none" w="med" len="med"/>
                    </a:lnT>
                    <a:lnB cmpd="sng" algn="ctr" cap="flat" w="47625">
                      <a:solidFill>
                        <a:srgbClr val="00492C"/>
                      </a:solidFill>
                      <a:prstDash val="solid"/>
                      <a:round/>
                      <a:headEnd type="none" w="med" len="med"/>
                      <a:tailEnd type="none" w="med" len="med"/>
                    </a:lnB>
                    <a:solidFill>
                      <a:srgbClr val="FFFFEF"/>
                    </a:solidFill>
                  </a:tcPr>
                </a:tc>
                <a:tc>
                  <a:txBody>
                    <a:bodyPr anchor="t" rtlCol="false"/>
                    <a:lstStyle/>
                    <a:p>
                      <a:pPr algn="l">
                        <a:defRPr/>
                      </a:pPr>
                      <a:r>
                        <a:rPr lang="en-US" sz="2799">
                          <a:solidFill>
                            <a:srgbClr val="303030"/>
                          </a:solidFill>
                          <a:latin typeface="TT Norms Bold"/>
                        </a:rPr>
                        <a:t>.</a:t>
                      </a:r>
                      <a:endParaRPr lang="en-US" sz="1100"/>
                    </a:p>
                  </a:txBody>
                  <a:tcPr>
                    <a:lnL cmpd="sng" algn="ctr" cap="flat" w="47625">
                      <a:solidFill>
                        <a:srgbClr val="00492C"/>
                      </a:solidFill>
                      <a:prstDash val="solid"/>
                      <a:round/>
                      <a:headEnd type="none" w="med" len="med"/>
                      <a:tailEnd type="none" w="med" len="med"/>
                    </a:lnL>
                    <a:lnR cmpd="sng" algn="ctr" cap="flat" w="47625">
                      <a:solidFill>
                        <a:srgbClr val="00492C"/>
                      </a:solidFill>
                      <a:prstDash val="solid"/>
                      <a:round/>
                      <a:headEnd type="none" w="med" len="med"/>
                      <a:tailEnd type="none" w="med" len="med"/>
                    </a:lnR>
                    <a:lnT cmpd="sng" algn="ctr" cap="flat" w="47625">
                      <a:solidFill>
                        <a:srgbClr val="00492C"/>
                      </a:solidFill>
                      <a:prstDash val="solid"/>
                      <a:round/>
                      <a:headEnd type="none" w="med" len="med"/>
                      <a:tailEnd type="none" w="med" len="med"/>
                    </a:lnT>
                    <a:lnB cmpd="sng" algn="ctr" cap="flat" w="47625">
                      <a:solidFill>
                        <a:srgbClr val="00492C"/>
                      </a:solidFill>
                      <a:prstDash val="solid"/>
                      <a:round/>
                      <a:headEnd type="none" w="med" len="med"/>
                      <a:tailEnd type="none" w="med" len="med"/>
                    </a:lnB>
                    <a:solidFill>
                      <a:srgbClr val="FFFFEF"/>
                    </a:solidFill>
                  </a:tcPr>
                </a:tc>
              </a:tr>
              <a:tr h="3018907">
                <a:tc>
                  <a:txBody>
                    <a:bodyPr anchor="t" rtlCol="false"/>
                    <a:lstStyle/>
                    <a:p>
                      <a:pPr algn="l">
                        <a:defRPr/>
                      </a:pPr>
                      <a:r>
                        <a:rPr lang="en-US" sz="2799">
                          <a:solidFill>
                            <a:srgbClr val="303030"/>
                          </a:solidFill>
                          <a:latin typeface="TT Norms Bold"/>
                        </a:rPr>
                        <a:t>Cross Validation</a:t>
                      </a:r>
                      <a:endParaRPr lang="en-US" sz="1100"/>
                    </a:p>
                  </a:txBody>
                  <a:tcPr>
                    <a:lnL cmpd="sng" algn="ctr" cap="flat" w="47625">
                      <a:solidFill>
                        <a:srgbClr val="00492C"/>
                      </a:solidFill>
                      <a:prstDash val="solid"/>
                      <a:round/>
                      <a:headEnd type="none" w="med" len="med"/>
                      <a:tailEnd type="none" w="med" len="med"/>
                    </a:lnL>
                    <a:lnR cmpd="sng" algn="ctr" cap="flat" w="47625">
                      <a:solidFill>
                        <a:srgbClr val="00492C"/>
                      </a:solidFill>
                      <a:prstDash val="solid"/>
                      <a:round/>
                      <a:headEnd type="none" w="med" len="med"/>
                      <a:tailEnd type="none" w="med" len="med"/>
                    </a:lnR>
                    <a:lnT cmpd="sng" algn="ctr" cap="flat" w="47625">
                      <a:solidFill>
                        <a:srgbClr val="00492C"/>
                      </a:solidFill>
                      <a:prstDash val="solid"/>
                      <a:round/>
                      <a:headEnd type="none" w="med" len="med"/>
                      <a:tailEnd type="none" w="med" len="med"/>
                    </a:lnT>
                    <a:lnB cmpd="sng" algn="ctr" cap="flat" w="47625">
                      <a:solidFill>
                        <a:srgbClr val="00492C"/>
                      </a:solidFill>
                      <a:prstDash val="solid"/>
                      <a:round/>
                      <a:headEnd type="none" w="med" len="med"/>
                      <a:tailEnd type="none" w="med" len="med"/>
                    </a:lnB>
                    <a:solidFill>
                      <a:srgbClr val="FFFFEF"/>
                    </a:solidFill>
                  </a:tcPr>
                </a:tc>
                <a:tc>
                  <a:txBody>
                    <a:bodyPr anchor="t" rtlCol="false"/>
                    <a:lstStyle/>
                    <a:p>
                      <a:pPr algn="l">
                        <a:defRPr/>
                      </a:pPr>
                      <a:r>
                        <a:rPr lang="en-US" sz="2799">
                          <a:solidFill>
                            <a:srgbClr val="303030"/>
                          </a:solidFill>
                          <a:latin typeface="TT Norms Bold"/>
                        </a:rPr>
                        <a:t>Memprediksi kesalahan yang dikembangkan dengan tujuan untuk meningkatkan kebenaran dalam proses klasifikasi. Proses ini juga disebut sebagai bahan evaluasi kinerja model atau algoritma yang dipisah menjadi dua subset yaitu data proses pembelajaran atau data validasi/evaluasi.</a:t>
                      </a:r>
                      <a:endParaRPr lang="en-US" sz="1100"/>
                    </a:p>
                  </a:txBody>
                  <a:tcPr>
                    <a:lnL cmpd="sng" algn="ctr" cap="flat" w="47625">
                      <a:solidFill>
                        <a:srgbClr val="00492C"/>
                      </a:solidFill>
                      <a:prstDash val="solid"/>
                      <a:round/>
                      <a:headEnd type="none" w="med" len="med"/>
                      <a:tailEnd type="none" w="med" len="med"/>
                    </a:lnL>
                    <a:lnR cmpd="sng" algn="ctr" cap="flat" w="47625">
                      <a:solidFill>
                        <a:srgbClr val="00492C"/>
                      </a:solidFill>
                      <a:prstDash val="solid"/>
                      <a:round/>
                      <a:headEnd type="none" w="med" len="med"/>
                      <a:tailEnd type="none" w="med" len="med"/>
                    </a:lnR>
                    <a:lnT cmpd="sng" algn="ctr" cap="flat" w="47625">
                      <a:solidFill>
                        <a:srgbClr val="00492C"/>
                      </a:solidFill>
                      <a:prstDash val="solid"/>
                      <a:round/>
                      <a:headEnd type="none" w="med" len="med"/>
                      <a:tailEnd type="none" w="med" len="med"/>
                    </a:lnT>
                    <a:lnB cmpd="sng" algn="ctr" cap="flat" w="47625">
                      <a:solidFill>
                        <a:srgbClr val="00492C"/>
                      </a:solidFill>
                      <a:prstDash val="solid"/>
                      <a:round/>
                      <a:headEnd type="none" w="med" len="med"/>
                      <a:tailEnd type="none" w="med" len="med"/>
                    </a:lnB>
                    <a:solidFill>
                      <a:srgbClr val="FFFFEF"/>
                    </a:solidFill>
                  </a:tcPr>
                </a:tc>
              </a:tr>
            </a:tbl>
          </a:graphicData>
        </a:graphic>
      </p:graphicFrame>
      <p:sp>
        <p:nvSpPr>
          <p:cNvPr name="TextBox 3" id="3"/>
          <p:cNvSpPr txBox="true"/>
          <p:nvPr/>
        </p:nvSpPr>
        <p:spPr>
          <a:xfrm rot="0">
            <a:off x="1283550" y="1741262"/>
            <a:ext cx="12392003" cy="1149350"/>
          </a:xfrm>
          <a:prstGeom prst="rect">
            <a:avLst/>
          </a:prstGeom>
        </p:spPr>
        <p:txBody>
          <a:bodyPr anchor="t" rtlCol="false" tIns="0" lIns="0" bIns="0" rIns="0">
            <a:spAutoFit/>
          </a:bodyPr>
          <a:lstStyle/>
          <a:p>
            <a:pPr marL="0" indent="0" lvl="0">
              <a:lnSpc>
                <a:spcPts val="8800"/>
              </a:lnSpc>
              <a:spcBef>
                <a:spcPct val="0"/>
              </a:spcBef>
            </a:pPr>
            <a:r>
              <a:rPr lang="en-US" sz="8000">
                <a:solidFill>
                  <a:srgbClr val="00492C"/>
                </a:solidFill>
                <a:latin typeface="Roca Two Black"/>
              </a:rPr>
              <a:t>Metode</a:t>
            </a:r>
          </a:p>
        </p:txBody>
      </p:sp>
      <p:grpSp>
        <p:nvGrpSpPr>
          <p:cNvPr name="Group 4" id="4"/>
          <p:cNvGrpSpPr/>
          <p:nvPr/>
        </p:nvGrpSpPr>
        <p:grpSpPr>
          <a:xfrm rot="0">
            <a:off x="14641604" y="1028700"/>
            <a:ext cx="2617696" cy="1253900"/>
            <a:chOff x="0" y="0"/>
            <a:chExt cx="769848" cy="368764"/>
          </a:xfrm>
        </p:grpSpPr>
        <p:sp>
          <p:nvSpPr>
            <p:cNvPr name="Freeform 5" id="5">
              <a:hlinkClick r:id="rId2" action="ppaction://hlinksldjump"/>
            </p:cNvPr>
            <p:cNvSpPr/>
            <p:nvPr/>
          </p:nvSpPr>
          <p:spPr>
            <a:xfrm>
              <a:off x="325945" y="0"/>
              <a:ext cx="117957" cy="368764"/>
            </a:xfrm>
            <a:custGeom>
              <a:avLst/>
              <a:gdLst/>
              <a:ahLst/>
              <a:cxnLst/>
              <a:rect r="r" b="b" t="t" l="l"/>
              <a:pathLst>
                <a:path h="368764" w="117957">
                  <a:moveTo>
                    <a:pt x="58979" y="0"/>
                  </a:moveTo>
                  <a:cubicBezTo>
                    <a:pt x="117957" y="115847"/>
                    <a:pt x="117957" y="252917"/>
                    <a:pt x="58979" y="368764"/>
                  </a:cubicBezTo>
                  <a:cubicBezTo>
                    <a:pt x="0" y="252917"/>
                    <a:pt x="0" y="115847"/>
                    <a:pt x="58979" y="0"/>
                  </a:cubicBezTo>
                  <a:lnTo>
                    <a:pt x="58979" y="0"/>
                  </a:lnTo>
                  <a:close/>
                </a:path>
              </a:pathLst>
            </a:custGeom>
            <a:solidFill>
              <a:srgbClr val="E6E1FF"/>
            </a:solidFill>
            <a:ln w="38100">
              <a:solidFill>
                <a:srgbClr val="00492C"/>
              </a:solidFill>
            </a:ln>
          </p:spPr>
        </p:sp>
        <p:sp>
          <p:nvSpPr>
            <p:cNvPr name="TextBox 6" id="6"/>
            <p:cNvSpPr txBox="true"/>
            <p:nvPr/>
          </p:nvSpPr>
          <p:spPr>
            <a:xfrm>
              <a:off x="76200" y="76200"/>
              <a:ext cx="660400" cy="660400"/>
            </a:xfrm>
            <a:prstGeom prst="rect">
              <a:avLst/>
            </a:prstGeom>
          </p:spPr>
          <p:txBody>
            <a:bodyPr anchor="ctr" rtlCol="false" tIns="254000" lIns="254000" bIns="254000" rIns="254000"/>
            <a:lstStyle/>
            <a:p>
              <a:pPr algn="ctr" marL="0" indent="0" lvl="0">
                <a:lnSpc>
                  <a:spcPts val="1919"/>
                </a:lnSpc>
                <a:spcBef>
                  <a:spcPct val="0"/>
                </a:spcBef>
              </a:pPr>
              <a:r>
                <a:rPr lang="en-US" sz="1599" u="none">
                  <a:solidFill>
                    <a:srgbClr val="00492C"/>
                  </a:solidFill>
                  <a:latin typeface="TT Norms"/>
                  <a:hlinkClick r:id="rId2" action="ppaction://hlinksldjump"/>
                </a:rPr>
                <a:t>Back to</a:t>
              </a:r>
              <a:r>
                <a:rPr lang="en-US" sz="1599" u="none">
                  <a:solidFill>
                    <a:srgbClr val="00492C"/>
                  </a:solidFill>
                  <a:latin typeface="TT Norms Bold"/>
                  <a:hlinkClick r:id="rId2" action="ppaction://hlinksldjump"/>
                </a:rPr>
                <a:t> Navigation Page</a:t>
              </a:r>
            </a:p>
          </p:txBody>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63632" y="7695871"/>
            <a:ext cx="2779940" cy="2729396"/>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831076" y="2141000"/>
            <a:ext cx="2138959" cy="2041734"/>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pSp>
        <p:nvGrpSpPr>
          <p:cNvPr name="Group 2" id="2"/>
          <p:cNvGrpSpPr/>
          <p:nvPr/>
        </p:nvGrpSpPr>
        <p:grpSpPr>
          <a:xfrm rot="0">
            <a:off x="10365100" y="7950606"/>
            <a:ext cx="4646770" cy="3014698"/>
            <a:chOff x="0" y="0"/>
            <a:chExt cx="1987545" cy="1289465"/>
          </a:xfrm>
        </p:grpSpPr>
        <p:sp>
          <p:nvSpPr>
            <p:cNvPr name="Freeform 3" id="3"/>
            <p:cNvSpPr/>
            <p:nvPr/>
          </p:nvSpPr>
          <p:spPr>
            <a:xfrm>
              <a:off x="0" y="0"/>
              <a:ext cx="1987545" cy="1289465"/>
            </a:xfrm>
            <a:custGeom>
              <a:avLst/>
              <a:gdLst/>
              <a:ahLst/>
              <a:cxnLst/>
              <a:rect r="r" b="b" t="t" l="l"/>
              <a:pathLst>
                <a:path h="1289465" w="1987545">
                  <a:moveTo>
                    <a:pt x="1863085" y="1289465"/>
                  </a:moveTo>
                  <a:lnTo>
                    <a:pt x="124460" y="1289465"/>
                  </a:lnTo>
                  <a:cubicBezTo>
                    <a:pt x="55880" y="1289465"/>
                    <a:pt x="0" y="1233585"/>
                    <a:pt x="0" y="1165005"/>
                  </a:cubicBezTo>
                  <a:lnTo>
                    <a:pt x="0" y="124460"/>
                  </a:lnTo>
                  <a:cubicBezTo>
                    <a:pt x="0" y="55880"/>
                    <a:pt x="55880" y="0"/>
                    <a:pt x="124460" y="0"/>
                  </a:cubicBezTo>
                  <a:lnTo>
                    <a:pt x="1863085" y="0"/>
                  </a:lnTo>
                  <a:cubicBezTo>
                    <a:pt x="1931665" y="0"/>
                    <a:pt x="1987545" y="55880"/>
                    <a:pt x="1987545" y="124460"/>
                  </a:cubicBezTo>
                  <a:lnTo>
                    <a:pt x="1987545" y="1165005"/>
                  </a:lnTo>
                  <a:cubicBezTo>
                    <a:pt x="1987545" y="1233585"/>
                    <a:pt x="1931665" y="1289465"/>
                    <a:pt x="1863085" y="1289465"/>
                  </a:cubicBezTo>
                  <a:close/>
                </a:path>
              </a:pathLst>
            </a:custGeom>
            <a:solidFill>
              <a:srgbClr val="000000">
                <a:alpha val="0"/>
              </a:srgbClr>
            </a:solidFill>
          </p:spPr>
        </p:sp>
      </p:grpSp>
      <p:grpSp>
        <p:nvGrpSpPr>
          <p:cNvPr name="Group 4" id="4"/>
          <p:cNvGrpSpPr/>
          <p:nvPr/>
        </p:nvGrpSpPr>
        <p:grpSpPr>
          <a:xfrm rot="0">
            <a:off x="-18988" y="0"/>
            <a:ext cx="18288000" cy="10287000"/>
            <a:chOff x="0" y="0"/>
            <a:chExt cx="20200216" cy="11362622"/>
          </a:xfrm>
        </p:grpSpPr>
        <p:sp>
          <p:nvSpPr>
            <p:cNvPr name="Freeform 5" id="5"/>
            <p:cNvSpPr/>
            <p:nvPr/>
          </p:nvSpPr>
          <p:spPr>
            <a:xfrm>
              <a:off x="0" y="0"/>
              <a:ext cx="20200217" cy="11362622"/>
            </a:xfrm>
            <a:custGeom>
              <a:avLst/>
              <a:gdLst/>
              <a:ahLst/>
              <a:cxnLst/>
              <a:rect r="r" b="b" t="t" l="l"/>
              <a:pathLst>
                <a:path h="11362622" w="20200217">
                  <a:moveTo>
                    <a:pt x="19974156" y="0"/>
                  </a:moveTo>
                  <a:lnTo>
                    <a:pt x="0" y="0"/>
                  </a:lnTo>
                  <a:lnTo>
                    <a:pt x="0" y="11362622"/>
                  </a:lnTo>
                  <a:lnTo>
                    <a:pt x="20200217" y="11362622"/>
                  </a:lnTo>
                  <a:lnTo>
                    <a:pt x="20200217" y="0"/>
                  </a:lnTo>
                  <a:lnTo>
                    <a:pt x="19974156" y="0"/>
                  </a:lnTo>
                  <a:close/>
                  <a:moveTo>
                    <a:pt x="19974156" y="11136562"/>
                  </a:moveTo>
                  <a:lnTo>
                    <a:pt x="228600" y="11136562"/>
                  </a:lnTo>
                  <a:lnTo>
                    <a:pt x="228600" y="228600"/>
                  </a:lnTo>
                  <a:lnTo>
                    <a:pt x="19974156" y="228600"/>
                  </a:lnTo>
                  <a:lnTo>
                    <a:pt x="19974156" y="11136562"/>
                  </a:lnTo>
                  <a:close/>
                </a:path>
              </a:pathLst>
            </a:custGeom>
            <a:solidFill>
              <a:srgbClr val="E6E1FF"/>
            </a:solidFill>
          </p:spPr>
        </p:sp>
      </p:grpSp>
      <p:grpSp>
        <p:nvGrpSpPr>
          <p:cNvPr name="Group 6" id="6"/>
          <p:cNvGrpSpPr/>
          <p:nvPr/>
        </p:nvGrpSpPr>
        <p:grpSpPr>
          <a:xfrm rot="0">
            <a:off x="510205" y="517548"/>
            <a:ext cx="17301769" cy="9251904"/>
            <a:chOff x="0" y="0"/>
            <a:chExt cx="13052703" cy="6979769"/>
          </a:xfrm>
        </p:grpSpPr>
        <p:sp>
          <p:nvSpPr>
            <p:cNvPr name="Freeform 7" id="7"/>
            <p:cNvSpPr/>
            <p:nvPr/>
          </p:nvSpPr>
          <p:spPr>
            <a:xfrm>
              <a:off x="0" y="0"/>
              <a:ext cx="13052704" cy="6979769"/>
            </a:xfrm>
            <a:custGeom>
              <a:avLst/>
              <a:gdLst/>
              <a:ahLst/>
              <a:cxnLst/>
              <a:rect r="r" b="b" t="t" l="l"/>
              <a:pathLst>
                <a:path h="6979769" w="13052704">
                  <a:moveTo>
                    <a:pt x="13424" y="0"/>
                  </a:moveTo>
                  <a:lnTo>
                    <a:pt x="13039280" y="0"/>
                  </a:lnTo>
                  <a:cubicBezTo>
                    <a:pt x="13042841" y="0"/>
                    <a:pt x="13046255" y="1414"/>
                    <a:pt x="13048773" y="3932"/>
                  </a:cubicBezTo>
                  <a:cubicBezTo>
                    <a:pt x="13051290" y="6449"/>
                    <a:pt x="13052704" y="9864"/>
                    <a:pt x="13052704" y="13424"/>
                  </a:cubicBezTo>
                  <a:lnTo>
                    <a:pt x="13052704" y="6966345"/>
                  </a:lnTo>
                  <a:cubicBezTo>
                    <a:pt x="13052704" y="6969906"/>
                    <a:pt x="13051290" y="6973320"/>
                    <a:pt x="13048773" y="6975838"/>
                  </a:cubicBezTo>
                  <a:cubicBezTo>
                    <a:pt x="13046255" y="6978355"/>
                    <a:pt x="13042841" y="6979769"/>
                    <a:pt x="13039280" y="6979769"/>
                  </a:cubicBezTo>
                  <a:lnTo>
                    <a:pt x="13424" y="6979769"/>
                  </a:lnTo>
                  <a:cubicBezTo>
                    <a:pt x="9864" y="6979769"/>
                    <a:pt x="6449" y="6978355"/>
                    <a:pt x="3932" y="6975838"/>
                  </a:cubicBezTo>
                  <a:cubicBezTo>
                    <a:pt x="1414" y="6973320"/>
                    <a:pt x="0" y="6969906"/>
                    <a:pt x="0" y="6966345"/>
                  </a:cubicBezTo>
                  <a:lnTo>
                    <a:pt x="0" y="13424"/>
                  </a:lnTo>
                  <a:cubicBezTo>
                    <a:pt x="0" y="9864"/>
                    <a:pt x="1414" y="6449"/>
                    <a:pt x="3932" y="3932"/>
                  </a:cubicBezTo>
                  <a:cubicBezTo>
                    <a:pt x="6449" y="1414"/>
                    <a:pt x="9864" y="0"/>
                    <a:pt x="13424" y="0"/>
                  </a:cubicBezTo>
                  <a:close/>
                </a:path>
              </a:pathLst>
            </a:custGeom>
            <a:solidFill>
              <a:srgbClr val="FFFFEF"/>
            </a:solidFill>
            <a:ln>
              <a:noFill/>
            </a:ln>
          </p:spPr>
        </p:sp>
        <p:sp>
          <p:nvSpPr>
            <p:cNvPr name="TextBox 8" id="8"/>
            <p:cNvSpPr txBox="true"/>
            <p:nvPr/>
          </p:nvSpPr>
          <p:spPr>
            <a:xfrm>
              <a:off x="0" y="-57150"/>
              <a:ext cx="812800" cy="869950"/>
            </a:xfrm>
            <a:prstGeom prst="rect">
              <a:avLst/>
            </a:prstGeom>
          </p:spPr>
          <p:txBody>
            <a:bodyPr anchor="ctr" rtlCol="false" tIns="254000" lIns="254000" bIns="254000" rIns="254000"/>
            <a:lstStyle/>
            <a:p>
              <a:pPr algn="r">
                <a:lnSpc>
                  <a:spcPts val="4199"/>
                </a:lnSpc>
              </a:pPr>
            </a:p>
          </p:txBody>
        </p:sp>
      </p:grpSp>
      <p:grpSp>
        <p:nvGrpSpPr>
          <p:cNvPr name="Group 9" id="9"/>
          <p:cNvGrpSpPr/>
          <p:nvPr/>
        </p:nvGrpSpPr>
        <p:grpSpPr>
          <a:xfrm rot="0">
            <a:off x="6325831" y="260335"/>
            <a:ext cx="5598362" cy="2714315"/>
            <a:chOff x="0" y="0"/>
            <a:chExt cx="7464483" cy="3619087"/>
          </a:xfrm>
        </p:grpSpPr>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3589" y="0"/>
              <a:ext cx="1677305" cy="1530922"/>
            </a:xfrm>
            <a:prstGeom prst="rect">
              <a:avLst/>
            </a:prstGeom>
          </p:spPr>
        </p:pic>
        <p:sp>
          <p:nvSpPr>
            <p:cNvPr name="TextBox 11" id="11"/>
            <p:cNvSpPr txBox="true"/>
            <p:nvPr/>
          </p:nvSpPr>
          <p:spPr>
            <a:xfrm rot="0">
              <a:off x="0" y="2063744"/>
              <a:ext cx="7464483" cy="926652"/>
            </a:xfrm>
            <a:prstGeom prst="rect">
              <a:avLst/>
            </a:prstGeom>
          </p:spPr>
          <p:txBody>
            <a:bodyPr anchor="t" rtlCol="false" tIns="0" lIns="0" bIns="0" rIns="0">
              <a:spAutoFit/>
            </a:bodyPr>
            <a:lstStyle/>
            <a:p>
              <a:pPr algn="ctr" marL="0" indent="0" lvl="0">
                <a:lnSpc>
                  <a:spcPts val="5295"/>
                </a:lnSpc>
                <a:spcBef>
                  <a:spcPct val="0"/>
                </a:spcBef>
              </a:pPr>
              <a:r>
                <a:rPr lang="en-US" sz="4813">
                  <a:solidFill>
                    <a:srgbClr val="00492C"/>
                  </a:solidFill>
                  <a:latin typeface="Roca Two Black"/>
                </a:rPr>
                <a:t>Hasil &amp; Analisis</a:t>
              </a:r>
            </a:p>
          </p:txBody>
        </p:sp>
        <p:sp>
          <p:nvSpPr>
            <p:cNvPr name="TextBox 12" id="12"/>
            <p:cNvSpPr txBox="true"/>
            <p:nvPr/>
          </p:nvSpPr>
          <p:spPr>
            <a:xfrm rot="0">
              <a:off x="284477" y="3197000"/>
              <a:ext cx="6895529" cy="422087"/>
            </a:xfrm>
            <a:prstGeom prst="rect">
              <a:avLst/>
            </a:prstGeom>
          </p:spPr>
          <p:txBody>
            <a:bodyPr anchor="t" rtlCol="false" tIns="0" lIns="0" bIns="0" rIns="0">
              <a:spAutoFit/>
            </a:bodyPr>
            <a:lstStyle/>
            <a:p>
              <a:pPr algn="ctr" marL="0" indent="0" lvl="0">
                <a:lnSpc>
                  <a:spcPts val="2582"/>
                </a:lnSpc>
                <a:spcBef>
                  <a:spcPct val="0"/>
                </a:spcBef>
              </a:pPr>
            </a:p>
          </p:txBody>
        </p:sp>
      </p:grpSp>
      <p:pic>
        <p:nvPicPr>
          <p:cNvPr name="Picture 13" id="13"/>
          <p:cNvPicPr>
            <a:picLocks noChangeAspect="true"/>
          </p:cNvPicPr>
          <p:nvPr/>
        </p:nvPicPr>
        <p:blipFill>
          <a:blip r:embed="rId4"/>
          <a:srcRect l="0" t="0" r="0" b="0"/>
          <a:stretch>
            <a:fillRect/>
          </a:stretch>
        </p:blipFill>
        <p:spPr>
          <a:xfrm flipH="false" flipV="false" rot="0">
            <a:off x="1480390" y="3487942"/>
            <a:ext cx="7940910" cy="5288646"/>
          </a:xfrm>
          <a:prstGeom prst="rect">
            <a:avLst/>
          </a:prstGeom>
        </p:spPr>
      </p:pic>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10205" y="7950606"/>
            <a:ext cx="1940369" cy="3014698"/>
          </a:xfrm>
          <a:prstGeom prst="rect">
            <a:avLst/>
          </a:prstGeom>
        </p:spPr>
      </p:pic>
      <p:pic>
        <p:nvPicPr>
          <p:cNvPr name="Picture 15" id="15"/>
          <p:cNvPicPr>
            <a:picLocks noChangeAspect="true"/>
          </p:cNvPicPr>
          <p:nvPr/>
        </p:nvPicPr>
        <p:blipFill>
          <a:blip r:embed="rId7"/>
          <a:srcRect l="0" t="10070" r="0" b="10070"/>
          <a:stretch>
            <a:fillRect/>
          </a:stretch>
        </p:blipFill>
        <p:spPr>
          <a:xfrm flipH="false" flipV="false" rot="0">
            <a:off x="10365100" y="2974650"/>
            <a:ext cx="6654804" cy="5567226"/>
          </a:xfrm>
          <a:prstGeom prst="rect">
            <a:avLst/>
          </a:prstGeom>
        </p:spPr>
      </p:pic>
      <p:sp>
        <p:nvSpPr>
          <p:cNvPr name="TextBox 16" id="16"/>
          <p:cNvSpPr txBox="true"/>
          <p:nvPr/>
        </p:nvSpPr>
        <p:spPr>
          <a:xfrm rot="0">
            <a:off x="1028700" y="2650800"/>
            <a:ext cx="6602135" cy="581012"/>
          </a:xfrm>
          <a:prstGeom prst="rect">
            <a:avLst/>
          </a:prstGeom>
        </p:spPr>
        <p:txBody>
          <a:bodyPr anchor="t" rtlCol="false" tIns="0" lIns="0" bIns="0" rIns="0">
            <a:spAutoFit/>
          </a:bodyPr>
          <a:lstStyle/>
          <a:p>
            <a:pPr algn="ctr">
              <a:lnSpc>
                <a:spcPts val="4725"/>
              </a:lnSpc>
              <a:spcBef>
                <a:spcPct val="0"/>
              </a:spcBef>
            </a:pPr>
            <a:r>
              <a:rPr lang="en-US" sz="3375">
                <a:solidFill>
                  <a:srgbClr val="000000"/>
                </a:solidFill>
                <a:latin typeface="Roca Two Black Bold"/>
              </a:rPr>
              <a:t>3.1 </a:t>
            </a:r>
            <a:r>
              <a:rPr lang="en-US" sz="3375">
                <a:solidFill>
                  <a:srgbClr val="000000"/>
                </a:solidFill>
                <a:latin typeface="Roca Two Black"/>
              </a:rPr>
              <a:t> Hasil Data Cleaning dan EDA</a:t>
            </a:r>
          </a:p>
        </p:txBody>
      </p:sp>
      <p:sp>
        <p:nvSpPr>
          <p:cNvPr name="TextBox 17" id="17"/>
          <p:cNvSpPr txBox="true"/>
          <p:nvPr/>
        </p:nvSpPr>
        <p:spPr>
          <a:xfrm rot="0">
            <a:off x="3204079" y="8988532"/>
            <a:ext cx="5056770" cy="482386"/>
          </a:xfrm>
          <a:prstGeom prst="rect">
            <a:avLst/>
          </a:prstGeom>
        </p:spPr>
        <p:txBody>
          <a:bodyPr anchor="t" rtlCol="false" tIns="0" lIns="0" bIns="0" rIns="0">
            <a:spAutoFit/>
          </a:bodyPr>
          <a:lstStyle/>
          <a:p>
            <a:pPr algn="ctr">
              <a:lnSpc>
                <a:spcPts val="3906"/>
              </a:lnSpc>
              <a:spcBef>
                <a:spcPct val="0"/>
              </a:spcBef>
            </a:pPr>
            <a:r>
              <a:rPr lang="en-US" sz="2790">
                <a:solidFill>
                  <a:srgbClr val="000000"/>
                </a:solidFill>
                <a:latin typeface="TT Norms"/>
              </a:rPr>
              <a:t>Plot data raisin berdasarkan tipe</a:t>
            </a:r>
          </a:p>
        </p:txBody>
      </p:sp>
      <p:sp>
        <p:nvSpPr>
          <p:cNvPr name="TextBox 18" id="18"/>
          <p:cNvSpPr txBox="true"/>
          <p:nvPr/>
        </p:nvSpPr>
        <p:spPr>
          <a:xfrm rot="0">
            <a:off x="10365100" y="8975568"/>
            <a:ext cx="6654804" cy="455840"/>
          </a:xfrm>
          <a:prstGeom prst="rect">
            <a:avLst/>
          </a:prstGeom>
        </p:spPr>
        <p:txBody>
          <a:bodyPr anchor="t" rtlCol="false" tIns="0" lIns="0" bIns="0" rIns="0">
            <a:spAutoFit/>
          </a:bodyPr>
          <a:lstStyle/>
          <a:p>
            <a:pPr algn="ctr">
              <a:lnSpc>
                <a:spcPts val="3662"/>
              </a:lnSpc>
              <a:spcBef>
                <a:spcPct val="0"/>
              </a:spcBef>
            </a:pPr>
            <a:r>
              <a:rPr lang="en-US" sz="2616">
                <a:solidFill>
                  <a:srgbClr val="000000"/>
                </a:solidFill>
                <a:latin typeface="TT Norms"/>
              </a:rPr>
              <a:t>Korelasi matrix antar variabel pada data raisin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36549" y="9258300"/>
            <a:ext cx="1437662" cy="1312193"/>
          </a:xfrm>
          <a:prstGeom prst="rect">
            <a:avLst/>
          </a:prstGeom>
        </p:spPr>
      </p:pic>
      <p:pic>
        <p:nvPicPr>
          <p:cNvPr name="Picture 3" id="3"/>
          <p:cNvPicPr>
            <a:picLocks noChangeAspect="true"/>
          </p:cNvPicPr>
          <p:nvPr/>
        </p:nvPicPr>
        <p:blipFill>
          <a:blip r:embed="rId4"/>
          <a:srcRect l="0" t="0" r="0" b="24986"/>
          <a:stretch>
            <a:fillRect/>
          </a:stretch>
        </p:blipFill>
        <p:spPr>
          <a:xfrm flipH="false" flipV="false" rot="0">
            <a:off x="718831" y="1842316"/>
            <a:ext cx="7927921" cy="5947043"/>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080909" y="-899001"/>
            <a:ext cx="2380515" cy="2172761"/>
          </a:xfrm>
          <a:prstGeom prst="rect">
            <a:avLst/>
          </a:prstGeom>
        </p:spPr>
      </p:pic>
      <p:pic>
        <p:nvPicPr>
          <p:cNvPr name="Picture 5" id="5"/>
          <p:cNvPicPr>
            <a:picLocks noChangeAspect="true"/>
          </p:cNvPicPr>
          <p:nvPr/>
        </p:nvPicPr>
        <p:blipFill>
          <a:blip r:embed="rId5"/>
          <a:srcRect l="0" t="0" r="0" b="24334"/>
          <a:stretch>
            <a:fillRect/>
          </a:stretch>
        </p:blipFill>
        <p:spPr>
          <a:xfrm flipH="false" flipV="false" rot="0">
            <a:off x="8876659" y="991290"/>
            <a:ext cx="8984312" cy="6798069"/>
          </a:xfrm>
          <a:prstGeom prst="rect">
            <a:avLst/>
          </a:prstGeom>
        </p:spPr>
      </p:pic>
      <p:sp>
        <p:nvSpPr>
          <p:cNvPr name="TextBox 6" id="6"/>
          <p:cNvSpPr txBox="true"/>
          <p:nvPr/>
        </p:nvSpPr>
        <p:spPr>
          <a:xfrm rot="0">
            <a:off x="382282" y="7942379"/>
            <a:ext cx="8761718" cy="365760"/>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TT Norms"/>
              </a:rPr>
              <a:t>Plot distribusi nilai di setiap parameter data raisin</a:t>
            </a:r>
          </a:p>
        </p:txBody>
      </p:sp>
      <p:sp>
        <p:nvSpPr>
          <p:cNvPr name="TextBox 7" id="7"/>
          <p:cNvSpPr txBox="true"/>
          <p:nvPr/>
        </p:nvSpPr>
        <p:spPr>
          <a:xfrm rot="0">
            <a:off x="9099253" y="7741734"/>
            <a:ext cx="8761718" cy="365760"/>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TT Norms"/>
              </a:rPr>
              <a:t>Boxplot di setiap parameter data raisin </a:t>
            </a:r>
          </a:p>
        </p:txBody>
      </p:sp>
      <p:grpSp>
        <p:nvGrpSpPr>
          <p:cNvPr name="Group 8" id="8"/>
          <p:cNvGrpSpPr/>
          <p:nvPr/>
        </p:nvGrpSpPr>
        <p:grpSpPr>
          <a:xfrm rot="0">
            <a:off x="1963960" y="-676257"/>
            <a:ext cx="5598362" cy="2714315"/>
            <a:chOff x="0" y="0"/>
            <a:chExt cx="7464483" cy="361908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3589" y="0"/>
              <a:ext cx="1677305" cy="1530922"/>
            </a:xfrm>
            <a:prstGeom prst="rect">
              <a:avLst/>
            </a:prstGeom>
          </p:spPr>
        </p:pic>
        <p:sp>
          <p:nvSpPr>
            <p:cNvPr name="TextBox 10" id="10"/>
            <p:cNvSpPr txBox="true"/>
            <p:nvPr/>
          </p:nvSpPr>
          <p:spPr>
            <a:xfrm rot="0">
              <a:off x="0" y="2063744"/>
              <a:ext cx="7464483" cy="926652"/>
            </a:xfrm>
            <a:prstGeom prst="rect">
              <a:avLst/>
            </a:prstGeom>
          </p:spPr>
          <p:txBody>
            <a:bodyPr anchor="t" rtlCol="false" tIns="0" lIns="0" bIns="0" rIns="0">
              <a:spAutoFit/>
            </a:bodyPr>
            <a:lstStyle/>
            <a:p>
              <a:pPr algn="ctr" marL="0" indent="0" lvl="0">
                <a:lnSpc>
                  <a:spcPts val="5295"/>
                </a:lnSpc>
                <a:spcBef>
                  <a:spcPct val="0"/>
                </a:spcBef>
              </a:pPr>
              <a:r>
                <a:rPr lang="en-US" sz="4813">
                  <a:solidFill>
                    <a:srgbClr val="00492C"/>
                  </a:solidFill>
                  <a:latin typeface="Roca Two Black"/>
                </a:rPr>
                <a:t>Hasil &amp; Analisis</a:t>
              </a:r>
            </a:p>
          </p:txBody>
        </p:sp>
        <p:sp>
          <p:nvSpPr>
            <p:cNvPr name="TextBox 11" id="11"/>
            <p:cNvSpPr txBox="true"/>
            <p:nvPr/>
          </p:nvSpPr>
          <p:spPr>
            <a:xfrm rot="0">
              <a:off x="284477" y="3197000"/>
              <a:ext cx="6895529" cy="422087"/>
            </a:xfrm>
            <a:prstGeom prst="rect">
              <a:avLst/>
            </a:prstGeom>
          </p:spPr>
          <p:txBody>
            <a:bodyPr anchor="t" rtlCol="false" tIns="0" lIns="0" bIns="0" rIns="0">
              <a:spAutoFit/>
            </a:bodyPr>
            <a:lstStyle/>
            <a:p>
              <a:pPr algn="ctr" marL="0" indent="0" lvl="0">
                <a:lnSpc>
                  <a:spcPts val="2582"/>
                </a:lnSpc>
                <a:spcBef>
                  <a:spcPct val="0"/>
                </a:spcBef>
              </a:pPr>
            </a:p>
          </p:txBody>
        </p:sp>
      </p:grpSp>
      <p:sp>
        <p:nvSpPr>
          <p:cNvPr name="TextBox 12" id="12"/>
          <p:cNvSpPr txBox="true"/>
          <p:nvPr/>
        </p:nvSpPr>
        <p:spPr>
          <a:xfrm rot="0">
            <a:off x="1028700" y="8677074"/>
            <a:ext cx="7343869" cy="844550"/>
          </a:xfrm>
          <a:prstGeom prst="rect">
            <a:avLst/>
          </a:prstGeom>
        </p:spPr>
        <p:txBody>
          <a:bodyPr anchor="t" rtlCol="false" tIns="0" lIns="0" bIns="0" rIns="0">
            <a:spAutoFit/>
          </a:bodyPr>
          <a:lstStyle/>
          <a:p>
            <a:pPr algn="ctr">
              <a:lnSpc>
                <a:spcPts val="2200"/>
              </a:lnSpc>
              <a:spcBef>
                <a:spcPct val="0"/>
              </a:spcBef>
            </a:pPr>
            <a:r>
              <a:rPr lang="en-US" sz="2000">
                <a:solidFill>
                  <a:srgbClr val="000000"/>
                </a:solidFill>
                <a:latin typeface="Roca Two Black"/>
              </a:rPr>
              <a:t>Pada hasil visualisasi terlihat persebaran data dengan frekuensinya di masing-masing variabel yang ada pada dataset raisin. Bentuk plot cenderung hampir sama. </a:t>
            </a:r>
          </a:p>
        </p:txBody>
      </p:sp>
      <p:sp>
        <p:nvSpPr>
          <p:cNvPr name="TextBox 13" id="13"/>
          <p:cNvSpPr txBox="true"/>
          <p:nvPr/>
        </p:nvSpPr>
        <p:spPr>
          <a:xfrm rot="0">
            <a:off x="8876659" y="8519276"/>
            <a:ext cx="8984312" cy="1120775"/>
          </a:xfrm>
          <a:prstGeom prst="rect">
            <a:avLst/>
          </a:prstGeom>
        </p:spPr>
        <p:txBody>
          <a:bodyPr anchor="t" rtlCol="false" tIns="0" lIns="0" bIns="0" rIns="0">
            <a:spAutoFit/>
          </a:bodyPr>
          <a:lstStyle/>
          <a:p>
            <a:pPr algn="ctr">
              <a:lnSpc>
                <a:spcPts val="2200"/>
              </a:lnSpc>
              <a:spcBef>
                <a:spcPct val="0"/>
              </a:spcBef>
            </a:pPr>
            <a:r>
              <a:rPr lang="en-US" sz="2000">
                <a:solidFill>
                  <a:srgbClr val="000000"/>
                </a:solidFill>
                <a:latin typeface="Roca Two Black"/>
              </a:rPr>
              <a:t>Dari visualisasi tersebut dapat terlihat outlier yang ada pada tiap-tiap variabel. Baik outlier maksimum ataupun minimum. Dari boxplot juga kita dapat melihat rata-rata tiap variabel, dimana untuk area dan juga convex area memiliki rata-rata yang hampir sama.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pSp>
        <p:nvGrpSpPr>
          <p:cNvPr name="Group 2" id="2"/>
          <p:cNvGrpSpPr/>
          <p:nvPr/>
        </p:nvGrpSpPr>
        <p:grpSpPr>
          <a:xfrm rot="0">
            <a:off x="15311139" y="134713"/>
            <a:ext cx="2617696" cy="1474293"/>
            <a:chOff x="0" y="0"/>
            <a:chExt cx="769848" cy="433580"/>
          </a:xfrm>
        </p:grpSpPr>
        <p:sp>
          <p:nvSpPr>
            <p:cNvPr name="Freeform 3" id="3">
              <a:hlinkClick r:id="rId2" action="ppaction://hlinksldjump"/>
            </p:cNvPr>
            <p:cNvSpPr/>
            <p:nvPr/>
          </p:nvSpPr>
          <p:spPr>
            <a:xfrm>
              <a:off x="301388" y="0"/>
              <a:ext cx="167071" cy="433580"/>
            </a:xfrm>
            <a:custGeom>
              <a:avLst/>
              <a:gdLst/>
              <a:ahLst/>
              <a:cxnLst/>
              <a:rect r="r" b="b" t="t" l="l"/>
              <a:pathLst>
                <a:path h="433580" w="167071">
                  <a:moveTo>
                    <a:pt x="83536" y="0"/>
                  </a:moveTo>
                  <a:cubicBezTo>
                    <a:pt x="167071" y="132456"/>
                    <a:pt x="167071" y="301124"/>
                    <a:pt x="83536" y="433580"/>
                  </a:cubicBezTo>
                  <a:cubicBezTo>
                    <a:pt x="0" y="301124"/>
                    <a:pt x="0" y="132456"/>
                    <a:pt x="83536" y="0"/>
                  </a:cubicBezTo>
                  <a:lnTo>
                    <a:pt x="83536" y="0"/>
                  </a:lnTo>
                  <a:close/>
                </a:path>
              </a:pathLst>
            </a:custGeom>
            <a:solidFill>
              <a:srgbClr val="E6E1FF"/>
            </a:solidFill>
            <a:ln w="38100">
              <a:solidFill>
                <a:srgbClr val="00492C"/>
              </a:solidFill>
            </a:ln>
          </p:spPr>
        </p:sp>
        <p:sp>
          <p:nvSpPr>
            <p:cNvPr name="TextBox 4" id="4"/>
            <p:cNvSpPr txBox="true"/>
            <p:nvPr/>
          </p:nvSpPr>
          <p:spPr>
            <a:xfrm>
              <a:off x="76200" y="66675"/>
              <a:ext cx="660400" cy="669925"/>
            </a:xfrm>
            <a:prstGeom prst="rect">
              <a:avLst/>
            </a:prstGeom>
          </p:spPr>
          <p:txBody>
            <a:bodyPr anchor="ctr" rtlCol="false" tIns="254000" lIns="254000" bIns="254000" rIns="254000"/>
            <a:lstStyle/>
            <a:p>
              <a:pPr algn="ctr">
                <a:lnSpc>
                  <a:spcPts val="2519"/>
                </a:lnSpc>
              </a:pPr>
              <a:r>
                <a:rPr lang="en-US" sz="2099">
                  <a:solidFill>
                    <a:srgbClr val="00492C"/>
                  </a:solidFill>
                  <a:latin typeface="TT Norms Bold"/>
                  <a:hlinkClick r:id="rId2" action="ppaction://hlinksldjump"/>
                </a:rPr>
                <a:t>Biji Kismis</a:t>
              </a:r>
            </a:p>
            <a:p>
              <a:pPr algn="ctr" marL="0" indent="0" lvl="0">
                <a:lnSpc>
                  <a:spcPts val="2519"/>
                </a:lnSpc>
                <a:spcBef>
                  <a:spcPct val="0"/>
                </a:spcBef>
              </a:pPr>
              <a:r>
                <a:rPr lang="en-US" sz="2099">
                  <a:solidFill>
                    <a:srgbClr val="00492C"/>
                  </a:solidFill>
                  <a:latin typeface="TT Norms Bold"/>
                  <a:hlinkClick r:id="rId2" action="ppaction://hlinksldjump"/>
                </a:rPr>
                <a:t>SVM</a:t>
              </a:r>
            </a:p>
          </p:txBody>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87222" y="8154239"/>
            <a:ext cx="2626608" cy="2464236"/>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48614" y="8154239"/>
            <a:ext cx="2626608" cy="2464236"/>
          </a:xfrm>
          <a:prstGeom prst="rect">
            <a:avLst/>
          </a:prstGeom>
        </p:spPr>
      </p:pic>
      <p:graphicFrame>
        <p:nvGraphicFramePr>
          <p:cNvPr name="Table 7" id="7"/>
          <p:cNvGraphicFramePr>
            <a:graphicFrameLocks noGrp="true"/>
          </p:cNvGraphicFramePr>
          <p:nvPr/>
        </p:nvGraphicFramePr>
        <p:xfrm>
          <a:off x="1028700" y="1950853"/>
          <a:ext cx="15591286" cy="7812781"/>
        </p:xfrm>
        <a:graphic>
          <a:graphicData uri="http://schemas.openxmlformats.org/drawingml/2006/table">
            <a:tbl>
              <a:tblPr/>
              <a:tblGrid>
                <a:gridCol w="949375"/>
                <a:gridCol w="1676346"/>
                <a:gridCol w="2279037"/>
                <a:gridCol w="2180169"/>
                <a:gridCol w="1724761"/>
                <a:gridCol w="1944784"/>
                <a:gridCol w="1623333"/>
                <a:gridCol w="1908600"/>
                <a:gridCol w="1304882"/>
              </a:tblGrid>
              <a:tr h="772467">
                <a:tc>
                  <a:txBody>
                    <a:bodyPr anchor="t" rtlCol="false"/>
                    <a:lstStyle/>
                    <a:p>
                      <a:pPr algn="l">
                        <a:defRPr/>
                      </a:pPr>
                      <a:r>
                        <a:rPr lang="en-US" sz="1799">
                          <a:solidFill>
                            <a:srgbClr val="000000"/>
                          </a:solidFill>
                          <a:latin typeface="TT Norms"/>
                        </a:rPr>
                        <a:t>No</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799">
                          <a:solidFill>
                            <a:srgbClr val="000000"/>
                          </a:solidFill>
                          <a:latin typeface="TT Norms"/>
                        </a:rPr>
                        <a:t>Area</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799">
                          <a:solidFill>
                            <a:srgbClr val="000000"/>
                          </a:solidFill>
                          <a:latin typeface="TT Norms"/>
                        </a:rPr>
                        <a:t>MajorAxisLength</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799">
                          <a:solidFill>
                            <a:srgbClr val="000000"/>
                          </a:solidFill>
                          <a:latin typeface="TT Norms"/>
                        </a:rPr>
                        <a:t>MinorAxisLength</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799">
                          <a:solidFill>
                            <a:srgbClr val="000000"/>
                          </a:solidFill>
                          <a:latin typeface="TT Norms"/>
                        </a:rPr>
                        <a:t>Eccentricity</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799">
                          <a:solidFill>
                            <a:srgbClr val="000000"/>
                          </a:solidFill>
                          <a:latin typeface="TT Norms"/>
                        </a:rPr>
                        <a:t>ConvexArea</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799">
                          <a:solidFill>
                            <a:srgbClr val="000000"/>
                          </a:solidFill>
                          <a:latin typeface="TT Norms"/>
                        </a:rPr>
                        <a:t>Extent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799">
                          <a:solidFill>
                            <a:srgbClr val="000000"/>
                          </a:solidFill>
                          <a:latin typeface="TT Norms"/>
                        </a:rPr>
                        <a:t>Perimeter</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799">
                          <a:solidFill>
                            <a:srgbClr val="000000"/>
                          </a:solidFill>
                          <a:latin typeface="TT Norms"/>
                        </a:rPr>
                        <a:t>Class</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r>
              <a:tr h="765600">
                <a:tc>
                  <a:txBody>
                    <a:bodyPr anchor="t" rtlCol="false"/>
                    <a:lstStyle/>
                    <a:p>
                      <a:pPr algn="l">
                        <a:defRPr/>
                      </a:pPr>
                      <a:r>
                        <a:rPr lang="en-US" sz="1799">
                          <a:solidFill>
                            <a:srgbClr val="000000"/>
                          </a:solidFill>
                          <a:latin typeface="TT Norms"/>
                        </a:rPr>
                        <a:t>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87524,000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442,246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253,291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0,820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90546,000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0,759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1184,040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765600">
                <a:tc>
                  <a:txBody>
                    <a:bodyPr anchor="t" rtlCol="false"/>
                    <a:lstStyle/>
                    <a:p>
                      <a:pPr algn="l">
                        <a:defRPr/>
                      </a:pPr>
                      <a:r>
                        <a:rPr lang="en-US" sz="1799">
                          <a:solidFill>
                            <a:srgbClr val="000000"/>
                          </a:solidFill>
                          <a:latin typeface="TT Norms"/>
                        </a:rPr>
                        <a:t>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75166,000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406,691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243,032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0,802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78789,000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0,684</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1121,786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765600">
                <a:tc>
                  <a:txBody>
                    <a:bodyPr anchor="t" rtlCol="false"/>
                    <a:lstStyle/>
                    <a:p>
                      <a:pPr algn="l">
                        <a:defRPr/>
                      </a:pPr>
                      <a:r>
                        <a:rPr lang="en-US" sz="1799">
                          <a:solidFill>
                            <a:srgbClr val="000000"/>
                          </a:solidFill>
                          <a:latin typeface="TT Norms"/>
                        </a:rPr>
                        <a:t>3</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90856,000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442,267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266,328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0,798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93717,000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0,638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1208,575</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765600">
                <a:tc>
                  <a:txBody>
                    <a:bodyPr anchor="t" rtlCol="false"/>
                    <a:lstStyle/>
                    <a:p>
                      <a:pPr algn="l">
                        <a:defRPr/>
                      </a:pPr>
                      <a:r>
                        <a:rPr lang="en-US" sz="1799">
                          <a:solidFill>
                            <a:srgbClr val="000000"/>
                          </a:solidFill>
                          <a:latin typeface="TT Norms"/>
                        </a:rPr>
                        <a:t>4</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45928,000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286,541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208,760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0,685</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47336,000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0,700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844,162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765600">
                <a:tc>
                  <a:txBody>
                    <a:bodyPr anchor="t" rtlCol="false"/>
                    <a:lstStyle/>
                    <a:p>
                      <a:pPr algn="l">
                        <a:defRPr/>
                      </a:pPr>
                      <a:r>
                        <a:rPr lang="en-US" sz="1799">
                          <a:solidFill>
                            <a:srgbClr val="000000"/>
                          </a:solidFill>
                          <a:latin typeface="TT Norms"/>
                        </a:rPr>
                        <a:t>5</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79408,000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352,191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290,828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0,564</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81463,000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0,793</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1073,251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457758">
                <a:tc>
                  <a:txBody>
                    <a:bodyPr anchor="t" rtlCol="false"/>
                    <a:lstStyle/>
                    <a:p>
                      <a:pPr algn="l">
                        <a:defRPr/>
                      </a:pPr>
                      <a:r>
                        <a:rPr lang="en-US" sz="17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765600">
                <a:tc>
                  <a:txBody>
                    <a:bodyPr anchor="t" rtlCol="false"/>
                    <a:lstStyle/>
                    <a:p>
                      <a:pPr algn="l">
                        <a:defRPr/>
                      </a:pPr>
                      <a:r>
                        <a:rPr lang="en-US" sz="1799">
                          <a:solidFill>
                            <a:srgbClr val="000000"/>
                          </a:solidFill>
                          <a:latin typeface="TT Norms"/>
                        </a:rPr>
                        <a:t>897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87350,000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440,736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259,293</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0,809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90899,000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0,636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1214,252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765600">
                <a:tc>
                  <a:txBody>
                    <a:bodyPr anchor="t" rtlCol="false"/>
                    <a:lstStyle/>
                    <a:p>
                      <a:pPr algn="l">
                        <a:defRPr/>
                      </a:pPr>
                      <a:r>
                        <a:rPr lang="en-US" sz="1799">
                          <a:solidFill>
                            <a:srgbClr val="000000"/>
                          </a:solidFill>
                          <a:latin typeface="TT Norms"/>
                        </a:rPr>
                        <a:t>898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99657,000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431,707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298,837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0,722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106264,000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0,741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1292,828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765600">
                <a:tc>
                  <a:txBody>
                    <a:bodyPr anchor="t" rtlCol="false"/>
                    <a:lstStyle/>
                    <a:p>
                      <a:pPr algn="l">
                        <a:defRPr/>
                      </a:pPr>
                      <a:r>
                        <a:rPr lang="en-US" sz="1799">
                          <a:solidFill>
                            <a:srgbClr val="000000"/>
                          </a:solidFill>
                          <a:latin typeface="TT Norms"/>
                        </a:rPr>
                        <a:t>899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93523,000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476,344</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254,176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0,846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97653,000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0,659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1258,548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457758">
                <a:tc>
                  <a:txBody>
                    <a:bodyPr anchor="t" rtlCol="false"/>
                    <a:lstStyle/>
                    <a:p>
                      <a:pPr algn="l">
                        <a:defRPr/>
                      </a:pPr>
                      <a:r>
                        <a:rPr lang="en-US" sz="1799">
                          <a:solidFill>
                            <a:srgbClr val="000000"/>
                          </a:solidFill>
                          <a:latin typeface="TT Norms"/>
                        </a:rPr>
                        <a:t>900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85609,000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512,082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215,272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0,907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89197,000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0,632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1272,862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799">
                          <a:solidFill>
                            <a:srgbClr val="000000"/>
                          </a:solidFill>
                          <a:latin typeface="TT Norms"/>
                        </a:rPr>
                        <a:t>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bl>
          </a:graphicData>
        </a:graphic>
      </p:graphicFrame>
      <p:sp>
        <p:nvSpPr>
          <p:cNvPr name="TextBox 8" id="8"/>
          <p:cNvSpPr txBox="true"/>
          <p:nvPr/>
        </p:nvSpPr>
        <p:spPr>
          <a:xfrm rot="0">
            <a:off x="726082" y="458791"/>
            <a:ext cx="9613253" cy="693734"/>
          </a:xfrm>
          <a:prstGeom prst="rect">
            <a:avLst/>
          </a:prstGeom>
        </p:spPr>
        <p:txBody>
          <a:bodyPr anchor="t" rtlCol="false" tIns="0" lIns="0" bIns="0" rIns="0">
            <a:spAutoFit/>
          </a:bodyPr>
          <a:lstStyle/>
          <a:p>
            <a:pPr marL="0" indent="0" lvl="0">
              <a:lnSpc>
                <a:spcPts val="5360"/>
              </a:lnSpc>
              <a:spcBef>
                <a:spcPct val="0"/>
              </a:spcBef>
            </a:pPr>
            <a:r>
              <a:rPr lang="en-US" sz="4873">
                <a:solidFill>
                  <a:srgbClr val="00492C"/>
                </a:solidFill>
                <a:latin typeface="Roca Two Black"/>
              </a:rPr>
              <a:t>3.2 Hasil Preprocessing</a:t>
            </a:r>
          </a:p>
        </p:txBody>
      </p:sp>
      <p:sp>
        <p:nvSpPr>
          <p:cNvPr name="TextBox 9" id="9"/>
          <p:cNvSpPr txBox="true"/>
          <p:nvPr/>
        </p:nvSpPr>
        <p:spPr>
          <a:xfrm rot="0">
            <a:off x="5902922" y="1162050"/>
            <a:ext cx="5842843" cy="529326"/>
          </a:xfrm>
          <a:prstGeom prst="rect">
            <a:avLst/>
          </a:prstGeom>
        </p:spPr>
        <p:txBody>
          <a:bodyPr anchor="t" rtlCol="false" tIns="0" lIns="0" bIns="0" rIns="0">
            <a:spAutoFit/>
          </a:bodyPr>
          <a:lstStyle/>
          <a:p>
            <a:pPr algn="ctr">
              <a:lnSpc>
                <a:spcPts val="4424"/>
              </a:lnSpc>
              <a:spcBef>
                <a:spcPct val="0"/>
              </a:spcBef>
            </a:pPr>
            <a:r>
              <a:rPr lang="en-US" sz="3160">
                <a:solidFill>
                  <a:srgbClr val="00492C"/>
                </a:solidFill>
                <a:latin typeface="TT Norms Bold"/>
              </a:rPr>
              <a:t>Dataset Model yang Digunakan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33528">
            <a:off x="17102774" y="-120681"/>
            <a:ext cx="4129818"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6900">
            <a:off x="-1820592" y="6232106"/>
            <a:ext cx="4906502" cy="4817292"/>
          </a:xfrm>
          <a:prstGeom prst="rect">
            <a:avLst/>
          </a:prstGeom>
        </p:spPr>
      </p:pic>
      <p:graphicFrame>
        <p:nvGraphicFramePr>
          <p:cNvPr name="Table 4" id="4"/>
          <p:cNvGraphicFramePr>
            <a:graphicFrameLocks noGrp="true"/>
          </p:cNvGraphicFramePr>
          <p:nvPr/>
        </p:nvGraphicFramePr>
        <p:xfrm>
          <a:off x="10336306" y="1028700"/>
          <a:ext cx="6141669" cy="9077325"/>
        </p:xfrm>
        <a:graphic>
          <a:graphicData uri="http://schemas.openxmlformats.org/drawingml/2006/table">
            <a:tbl>
              <a:tblPr/>
              <a:tblGrid>
                <a:gridCol w="3243401"/>
                <a:gridCol w="2898267"/>
              </a:tblGrid>
              <a:tr h="907732">
                <a:tc>
                  <a:txBody>
                    <a:bodyPr anchor="t" rtlCol="false"/>
                    <a:lstStyle/>
                    <a:p>
                      <a:pPr algn="l">
                        <a:defRPr/>
                      </a:pPr>
                      <a:r>
                        <a:rPr lang="en-US" sz="2399">
                          <a:solidFill>
                            <a:srgbClr val="000000"/>
                          </a:solidFill>
                          <a:latin typeface="TT Norms Bold"/>
                        </a:rPr>
                        <a:t>Kernel Polinomial</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2399">
                          <a:solidFill>
                            <a:srgbClr val="000000"/>
                          </a:solidFill>
                          <a:latin typeface="TT Norms Bold"/>
                        </a:rPr>
                        <a:t>Hasil Akurasi</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6E1FF"/>
                    </a:solidFill>
                  </a:tcPr>
                </a:tc>
              </a:tr>
              <a:tr h="907732">
                <a:tc>
                  <a:txBody>
                    <a:bodyPr anchor="t" rtlCol="false"/>
                    <a:lstStyle/>
                    <a:p>
                      <a:pPr algn="l">
                        <a:defRPr/>
                      </a:pPr>
                      <a:r>
                        <a:rPr lang="en-US" sz="2399">
                          <a:solidFill>
                            <a:srgbClr val="000000"/>
                          </a:solidFill>
                          <a:latin typeface="TT Norms Bold"/>
                        </a:rPr>
                        <a:t>1</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2399">
                          <a:solidFill>
                            <a:srgbClr val="000000"/>
                          </a:solidFill>
                          <a:latin typeface="TT Norms Bold"/>
                        </a:rPr>
                        <a:t>0.77</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r>
              <a:tr h="907732">
                <a:tc>
                  <a:txBody>
                    <a:bodyPr anchor="t" rtlCol="false"/>
                    <a:lstStyle/>
                    <a:p>
                      <a:pPr algn="l">
                        <a:defRPr/>
                      </a:pPr>
                      <a:r>
                        <a:rPr lang="en-US" sz="2399">
                          <a:solidFill>
                            <a:srgbClr val="000000"/>
                          </a:solidFill>
                          <a:latin typeface="TT Norms Bold"/>
                        </a:rPr>
                        <a:t>2</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2399">
                          <a:solidFill>
                            <a:srgbClr val="000000"/>
                          </a:solidFill>
                          <a:latin typeface="TT Norms Bold"/>
                        </a:rPr>
                        <a:t>0.605</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r>
              <a:tr h="907732">
                <a:tc>
                  <a:txBody>
                    <a:bodyPr anchor="t" rtlCol="false"/>
                    <a:lstStyle/>
                    <a:p>
                      <a:pPr algn="l">
                        <a:defRPr/>
                      </a:pPr>
                      <a:r>
                        <a:rPr lang="en-US" sz="2399">
                          <a:solidFill>
                            <a:srgbClr val="000000"/>
                          </a:solidFill>
                          <a:latin typeface="TT Norms Bold"/>
                        </a:rPr>
                        <a:t>3</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2399">
                          <a:solidFill>
                            <a:srgbClr val="000000"/>
                          </a:solidFill>
                          <a:latin typeface="TT Norms Bold"/>
                        </a:rPr>
                        <a:t>0.737</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r>
              <a:tr h="907732">
                <a:tc>
                  <a:txBody>
                    <a:bodyPr anchor="t" rtlCol="false"/>
                    <a:lstStyle/>
                    <a:p>
                      <a:pPr algn="l">
                        <a:defRPr/>
                      </a:pPr>
                      <a:r>
                        <a:rPr lang="en-US" sz="2399">
                          <a:solidFill>
                            <a:srgbClr val="000000"/>
                          </a:solidFill>
                          <a:latin typeface="TT Norms Bold"/>
                        </a:rPr>
                        <a:t>4</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2399">
                          <a:solidFill>
                            <a:srgbClr val="000000"/>
                          </a:solidFill>
                          <a:latin typeface="TT Norms Bold"/>
                        </a:rPr>
                        <a:t>0.601</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r>
              <a:tr h="907732">
                <a:tc>
                  <a:txBody>
                    <a:bodyPr anchor="t" rtlCol="false"/>
                    <a:lstStyle/>
                    <a:p>
                      <a:pPr algn="l">
                        <a:defRPr/>
                      </a:pPr>
                      <a:r>
                        <a:rPr lang="en-US" sz="2399">
                          <a:solidFill>
                            <a:srgbClr val="000000"/>
                          </a:solidFill>
                          <a:latin typeface="TT Norms Bold"/>
                        </a:rPr>
                        <a:t>5</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2399">
                          <a:solidFill>
                            <a:srgbClr val="000000"/>
                          </a:solidFill>
                          <a:latin typeface="TT Norms Bold"/>
                        </a:rPr>
                        <a:t>0.694</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r>
              <a:tr h="907732">
                <a:tc>
                  <a:txBody>
                    <a:bodyPr anchor="t" rtlCol="false"/>
                    <a:lstStyle/>
                    <a:p>
                      <a:pPr algn="l">
                        <a:defRPr/>
                      </a:pPr>
                      <a:r>
                        <a:rPr lang="en-US" sz="2399">
                          <a:solidFill>
                            <a:srgbClr val="000000"/>
                          </a:solidFill>
                          <a:latin typeface="TT Norms Bold"/>
                        </a:rPr>
                        <a:t>6</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2399">
                          <a:solidFill>
                            <a:srgbClr val="000000"/>
                          </a:solidFill>
                          <a:latin typeface="TT Norms Bold"/>
                        </a:rPr>
                        <a:t>0.586</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r>
              <a:tr h="907732">
                <a:tc>
                  <a:txBody>
                    <a:bodyPr anchor="t" rtlCol="false"/>
                    <a:lstStyle/>
                    <a:p>
                      <a:pPr algn="l">
                        <a:defRPr/>
                      </a:pPr>
                      <a:r>
                        <a:rPr lang="en-US" sz="2399">
                          <a:solidFill>
                            <a:srgbClr val="000000"/>
                          </a:solidFill>
                          <a:latin typeface="TT Norms Bold"/>
                        </a:rPr>
                        <a:t>7</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2399">
                          <a:solidFill>
                            <a:srgbClr val="000000"/>
                          </a:solidFill>
                          <a:latin typeface="TT Norms Bold"/>
                        </a:rPr>
                        <a:t>0.665</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r>
              <a:tr h="907732">
                <a:tc>
                  <a:txBody>
                    <a:bodyPr anchor="t" rtlCol="false"/>
                    <a:lstStyle/>
                    <a:p>
                      <a:pPr algn="l">
                        <a:defRPr/>
                      </a:pPr>
                      <a:r>
                        <a:rPr lang="en-US" sz="2399">
                          <a:solidFill>
                            <a:srgbClr val="000000"/>
                          </a:solidFill>
                          <a:latin typeface="TT Norms Bold"/>
                        </a:rPr>
                        <a:t>8</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2399">
                          <a:solidFill>
                            <a:srgbClr val="000000"/>
                          </a:solidFill>
                          <a:latin typeface="TT Norms Bold"/>
                        </a:rPr>
                        <a:t>0.59</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r>
              <a:tr h="907732">
                <a:tc>
                  <a:txBody>
                    <a:bodyPr anchor="t" rtlCol="false"/>
                    <a:lstStyle/>
                    <a:p>
                      <a:pPr algn="l">
                        <a:defRPr/>
                      </a:pPr>
                      <a:r>
                        <a:rPr lang="en-US" sz="2399">
                          <a:solidFill>
                            <a:srgbClr val="000000"/>
                          </a:solidFill>
                          <a:latin typeface="TT Norms Bold"/>
                        </a:rPr>
                        <a:t>9</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2399">
                          <a:solidFill>
                            <a:srgbClr val="000000"/>
                          </a:solidFill>
                          <a:latin typeface="TT Norms Bold"/>
                        </a:rPr>
                        <a:t>0.616</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EF"/>
                    </a:solidFill>
                  </a:tcPr>
                </a:tc>
              </a:tr>
            </a:tbl>
          </a:graphicData>
        </a:graphic>
      </p:graphicFrame>
      <p:sp>
        <p:nvSpPr>
          <p:cNvPr name="TextBox 5" id="5"/>
          <p:cNvSpPr txBox="true"/>
          <p:nvPr/>
        </p:nvSpPr>
        <p:spPr>
          <a:xfrm rot="0">
            <a:off x="2846071" y="8844904"/>
            <a:ext cx="5521077" cy="413396"/>
          </a:xfrm>
          <a:prstGeom prst="rect">
            <a:avLst/>
          </a:prstGeom>
        </p:spPr>
        <p:txBody>
          <a:bodyPr anchor="t" rtlCol="false" tIns="0" lIns="0" bIns="0" rIns="0">
            <a:spAutoFit/>
          </a:bodyPr>
          <a:lstStyle/>
          <a:p>
            <a:pPr algn="ctr">
              <a:lnSpc>
                <a:spcPts val="3464"/>
              </a:lnSpc>
              <a:spcBef>
                <a:spcPct val="0"/>
              </a:spcBef>
            </a:pPr>
            <a:r>
              <a:rPr lang="en-US" sz="2474">
                <a:solidFill>
                  <a:srgbClr val="000000"/>
                </a:solidFill>
                <a:latin typeface="TT Norms Bold"/>
              </a:rPr>
              <a:t>Plot pengujian pada kernel polinomial</a:t>
            </a:r>
          </a:p>
        </p:txBody>
      </p:sp>
      <p:pic>
        <p:nvPicPr>
          <p:cNvPr name="Picture 6" id="6"/>
          <p:cNvPicPr>
            <a:picLocks noChangeAspect="true"/>
          </p:cNvPicPr>
          <p:nvPr/>
        </p:nvPicPr>
        <p:blipFill>
          <a:blip r:embed="rId6"/>
          <a:srcRect l="0" t="0" r="0" b="0"/>
          <a:stretch>
            <a:fillRect/>
          </a:stretch>
        </p:blipFill>
        <p:spPr>
          <a:xfrm flipH="false" flipV="false" rot="0">
            <a:off x="632659" y="2878730"/>
            <a:ext cx="8983494" cy="6004274"/>
          </a:xfrm>
          <a:prstGeom prst="rect">
            <a:avLst/>
          </a:prstGeom>
        </p:spPr>
      </p:pic>
      <p:sp>
        <p:nvSpPr>
          <p:cNvPr name="TextBox 7" id="7"/>
          <p:cNvSpPr txBox="true"/>
          <p:nvPr/>
        </p:nvSpPr>
        <p:spPr>
          <a:xfrm rot="0">
            <a:off x="128544" y="659764"/>
            <a:ext cx="9015456" cy="795023"/>
          </a:xfrm>
          <a:prstGeom prst="rect">
            <a:avLst/>
          </a:prstGeom>
        </p:spPr>
        <p:txBody>
          <a:bodyPr anchor="t" rtlCol="false" tIns="0" lIns="0" bIns="0" rIns="0">
            <a:spAutoFit/>
          </a:bodyPr>
          <a:lstStyle/>
          <a:p>
            <a:pPr algn="ctr" marL="0" indent="0" lvl="0">
              <a:lnSpc>
                <a:spcPts val="6160"/>
              </a:lnSpc>
              <a:spcBef>
                <a:spcPct val="0"/>
              </a:spcBef>
            </a:pPr>
            <a:r>
              <a:rPr lang="en-US" sz="5600">
                <a:solidFill>
                  <a:srgbClr val="00492C"/>
                </a:solidFill>
                <a:latin typeface="Roca Two Black"/>
              </a:rPr>
              <a:t>3.3 Tahap Pengujian</a:t>
            </a:r>
          </a:p>
        </p:txBody>
      </p:sp>
      <p:sp>
        <p:nvSpPr>
          <p:cNvPr name="TextBox 8" id="8"/>
          <p:cNvSpPr txBox="true"/>
          <p:nvPr/>
        </p:nvSpPr>
        <p:spPr>
          <a:xfrm rot="0">
            <a:off x="10040202" y="399954"/>
            <a:ext cx="6733877" cy="406411"/>
          </a:xfrm>
          <a:prstGeom prst="rect">
            <a:avLst/>
          </a:prstGeom>
        </p:spPr>
        <p:txBody>
          <a:bodyPr anchor="t" rtlCol="false" tIns="0" lIns="0" bIns="0" rIns="0">
            <a:spAutoFit/>
          </a:bodyPr>
          <a:lstStyle/>
          <a:p>
            <a:pPr algn="ctr">
              <a:lnSpc>
                <a:spcPts val="3324"/>
              </a:lnSpc>
              <a:spcBef>
                <a:spcPct val="0"/>
              </a:spcBef>
            </a:pPr>
            <a:r>
              <a:rPr lang="en-US" sz="2374">
                <a:solidFill>
                  <a:srgbClr val="000000"/>
                </a:solidFill>
                <a:latin typeface="TT Norms Bold"/>
              </a:rPr>
              <a:t>Hasil AKurasi pada Parameter Kernel Polinomial</a:t>
            </a:r>
          </a:p>
        </p:txBody>
      </p:sp>
      <p:sp>
        <p:nvSpPr>
          <p:cNvPr name="TextBox 9" id="9"/>
          <p:cNvSpPr txBox="true"/>
          <p:nvPr/>
        </p:nvSpPr>
        <p:spPr>
          <a:xfrm rot="0">
            <a:off x="2020968" y="1983273"/>
            <a:ext cx="7171283" cy="737870"/>
          </a:xfrm>
          <a:prstGeom prst="rect">
            <a:avLst/>
          </a:prstGeom>
        </p:spPr>
        <p:txBody>
          <a:bodyPr anchor="t" rtlCol="false" tIns="0" lIns="0" bIns="0" rIns="0">
            <a:spAutoFit/>
          </a:bodyPr>
          <a:lstStyle/>
          <a:p>
            <a:pPr algn="ctr">
              <a:lnSpc>
                <a:spcPts val="2860"/>
              </a:lnSpc>
              <a:spcBef>
                <a:spcPct val="0"/>
              </a:spcBef>
            </a:pPr>
            <a:r>
              <a:rPr lang="en-US" sz="2600">
                <a:solidFill>
                  <a:srgbClr val="000000"/>
                </a:solidFill>
                <a:latin typeface="Open Sans Bold"/>
              </a:rPr>
              <a:t>Pengujian menggunakan kernel polinomial </a:t>
            </a:r>
          </a:p>
          <a:p>
            <a:pPr algn="ctr">
              <a:lnSpc>
                <a:spcPts val="2860"/>
              </a:lnSpc>
              <a:spcBef>
                <a:spcPct val="0"/>
              </a:spcBef>
            </a:pPr>
            <a:r>
              <a:rPr lang="en-US" sz="2600">
                <a:solidFill>
                  <a:srgbClr val="000000"/>
                </a:solidFill>
                <a:latin typeface="Open Sans Bold"/>
              </a:rPr>
              <a:t>dari 1 sampai 9.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pSp>
        <p:nvGrpSpPr>
          <p:cNvPr name="Group 2" id="2"/>
          <p:cNvGrpSpPr/>
          <p:nvPr/>
        </p:nvGrpSpPr>
        <p:grpSpPr>
          <a:xfrm rot="0">
            <a:off x="2058492" y="1513205"/>
            <a:ext cx="14730088" cy="8423920"/>
            <a:chOff x="0" y="0"/>
            <a:chExt cx="7092827" cy="4056283"/>
          </a:xfrm>
        </p:grpSpPr>
        <p:sp>
          <p:nvSpPr>
            <p:cNvPr name="Freeform 3" id="3"/>
            <p:cNvSpPr/>
            <p:nvPr/>
          </p:nvSpPr>
          <p:spPr>
            <a:xfrm>
              <a:off x="0" y="0"/>
              <a:ext cx="7092828" cy="4056283"/>
            </a:xfrm>
            <a:custGeom>
              <a:avLst/>
              <a:gdLst/>
              <a:ahLst/>
              <a:cxnLst/>
              <a:rect r="r" b="b" t="t" l="l"/>
              <a:pathLst>
                <a:path h="4056283" w="7092828">
                  <a:moveTo>
                    <a:pt x="6968368" y="4056283"/>
                  </a:moveTo>
                  <a:lnTo>
                    <a:pt x="124460" y="4056283"/>
                  </a:lnTo>
                  <a:cubicBezTo>
                    <a:pt x="55880" y="4056283"/>
                    <a:pt x="0" y="4000403"/>
                    <a:pt x="0" y="3931823"/>
                  </a:cubicBezTo>
                  <a:lnTo>
                    <a:pt x="0" y="124460"/>
                  </a:lnTo>
                  <a:cubicBezTo>
                    <a:pt x="0" y="55880"/>
                    <a:pt x="55880" y="0"/>
                    <a:pt x="124460" y="0"/>
                  </a:cubicBezTo>
                  <a:lnTo>
                    <a:pt x="6968368" y="0"/>
                  </a:lnTo>
                  <a:cubicBezTo>
                    <a:pt x="7036947" y="0"/>
                    <a:pt x="7092828" y="55880"/>
                    <a:pt x="7092828" y="124460"/>
                  </a:cubicBezTo>
                  <a:lnTo>
                    <a:pt x="7092828" y="3931823"/>
                  </a:lnTo>
                  <a:cubicBezTo>
                    <a:pt x="7092828" y="4000403"/>
                    <a:pt x="7036947" y="4056283"/>
                    <a:pt x="6968368" y="4056283"/>
                  </a:cubicBezTo>
                  <a:close/>
                </a:path>
              </a:pathLst>
            </a:custGeom>
            <a:solidFill>
              <a:srgbClr val="FFFFEF"/>
            </a:solidFill>
            <a:ln w="47625">
              <a:solidFill>
                <a:srgbClr val="00492C"/>
              </a:solidFill>
            </a:ln>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6432" y="681355"/>
            <a:ext cx="1124536" cy="12009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65376" y="8762185"/>
            <a:ext cx="1222624" cy="152481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082126" y="1841259"/>
            <a:ext cx="10354973" cy="6920926"/>
          </a:xfrm>
          <a:prstGeom prst="rect">
            <a:avLst/>
          </a:prstGeom>
        </p:spPr>
      </p:pic>
      <p:sp>
        <p:nvSpPr>
          <p:cNvPr name="TextBox 7" id="7"/>
          <p:cNvSpPr txBox="true"/>
          <p:nvPr/>
        </p:nvSpPr>
        <p:spPr>
          <a:xfrm rot="0">
            <a:off x="2947820" y="738505"/>
            <a:ext cx="12392003" cy="774700"/>
          </a:xfrm>
          <a:prstGeom prst="rect">
            <a:avLst/>
          </a:prstGeom>
        </p:spPr>
        <p:txBody>
          <a:bodyPr anchor="t" rtlCol="false" tIns="0" lIns="0" bIns="0" rIns="0">
            <a:spAutoFit/>
          </a:bodyPr>
          <a:lstStyle/>
          <a:p>
            <a:pPr algn="ctr" marL="0" indent="0" lvl="0">
              <a:lnSpc>
                <a:spcPts val="6049"/>
              </a:lnSpc>
              <a:spcBef>
                <a:spcPct val="0"/>
              </a:spcBef>
            </a:pPr>
            <a:r>
              <a:rPr lang="en-US" sz="5499">
                <a:solidFill>
                  <a:srgbClr val="00492C"/>
                </a:solidFill>
                <a:latin typeface="Roca Two Black"/>
              </a:rPr>
              <a:t>RBF Kernel</a:t>
            </a:r>
          </a:p>
        </p:txBody>
      </p:sp>
      <p:sp>
        <p:nvSpPr>
          <p:cNvPr name="TextBox 8" id="8"/>
          <p:cNvSpPr txBox="true"/>
          <p:nvPr/>
        </p:nvSpPr>
        <p:spPr>
          <a:xfrm rot="0">
            <a:off x="9423536" y="8852535"/>
            <a:ext cx="4483745"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TT Norms Bold"/>
              </a:rPr>
              <a:t>Plot pengujian pada RBF kernel</a:t>
            </a:r>
          </a:p>
        </p:txBody>
      </p:sp>
      <p:sp>
        <p:nvSpPr>
          <p:cNvPr name="TextBox 9" id="9"/>
          <p:cNvSpPr txBox="true"/>
          <p:nvPr/>
        </p:nvSpPr>
        <p:spPr>
          <a:xfrm rot="0">
            <a:off x="2575772" y="2114872"/>
            <a:ext cx="3291836" cy="7239635"/>
          </a:xfrm>
          <a:prstGeom prst="rect">
            <a:avLst/>
          </a:prstGeom>
        </p:spPr>
        <p:txBody>
          <a:bodyPr anchor="t" rtlCol="false" tIns="0" lIns="0" bIns="0" rIns="0">
            <a:spAutoFit/>
          </a:bodyPr>
          <a:lstStyle/>
          <a:p>
            <a:pPr marL="496569" indent="-248284" lvl="1">
              <a:lnSpc>
                <a:spcPts val="2529"/>
              </a:lnSpc>
              <a:buFont typeface="Arial"/>
              <a:buChar char="•"/>
            </a:pPr>
            <a:r>
              <a:rPr lang="en-US" sz="2299">
                <a:solidFill>
                  <a:srgbClr val="000000"/>
                </a:solidFill>
                <a:latin typeface="Open Sans Bold"/>
              </a:rPr>
              <a:t>Dari pengujian parameter gamma dan nilai c diperoleh nilai akurasi yang belum sesuai dengan yang diharapkan.</a:t>
            </a:r>
          </a:p>
          <a:p>
            <a:pPr>
              <a:lnSpc>
                <a:spcPts val="2529"/>
              </a:lnSpc>
            </a:pPr>
          </a:p>
          <a:p>
            <a:pPr marL="496569" indent="-248284" lvl="1">
              <a:lnSpc>
                <a:spcPts val="2529"/>
              </a:lnSpc>
              <a:buFont typeface="Arial"/>
              <a:buChar char="•"/>
            </a:pPr>
            <a:r>
              <a:rPr lang="en-US" sz="2299">
                <a:solidFill>
                  <a:srgbClr val="000000"/>
                </a:solidFill>
                <a:latin typeface="Open Sans Bold"/>
              </a:rPr>
              <a:t>Dapat dilihat juga pada bahwa akurasi akan turun dengan cepat jika nilai gamma menurun, terlebih pada gamma 5.</a:t>
            </a:r>
          </a:p>
          <a:p>
            <a:pPr>
              <a:lnSpc>
                <a:spcPts val="2529"/>
              </a:lnSpc>
            </a:pPr>
          </a:p>
          <a:p>
            <a:pPr marL="496569" indent="-248284" lvl="1">
              <a:lnSpc>
                <a:spcPts val="2529"/>
              </a:lnSpc>
              <a:buFont typeface="Arial"/>
              <a:buChar char="•"/>
            </a:pPr>
            <a:r>
              <a:rPr lang="en-US" sz="2299">
                <a:solidFill>
                  <a:srgbClr val="000000"/>
                </a:solidFill>
                <a:latin typeface="Open Sans Bold"/>
              </a:rPr>
              <a:t>Sedangkan nilai c yang lebih besar tidak berarti akurasi akan lebih baik.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33528">
            <a:off x="-2540170" y="6925217"/>
            <a:ext cx="5080339" cy="506186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342161" y="-1112985"/>
            <a:ext cx="5109266" cy="5090686"/>
          </a:xfrm>
          <a:prstGeom prst="rect">
            <a:avLst/>
          </a:prstGeom>
        </p:spPr>
      </p:pic>
      <p:grpSp>
        <p:nvGrpSpPr>
          <p:cNvPr name="Group 4" id="4"/>
          <p:cNvGrpSpPr/>
          <p:nvPr/>
        </p:nvGrpSpPr>
        <p:grpSpPr>
          <a:xfrm rot="0">
            <a:off x="14641604" y="291553"/>
            <a:ext cx="2617696" cy="1474293"/>
            <a:chOff x="0" y="0"/>
            <a:chExt cx="769848" cy="433580"/>
          </a:xfrm>
        </p:grpSpPr>
        <p:sp>
          <p:nvSpPr>
            <p:cNvPr name="Freeform 5" id="5">
              <a:hlinkClick r:id="rId6" action="ppaction://hlinksldjump"/>
            </p:cNvPr>
            <p:cNvSpPr/>
            <p:nvPr/>
          </p:nvSpPr>
          <p:spPr>
            <a:xfrm>
              <a:off x="301388" y="0"/>
              <a:ext cx="167071" cy="433580"/>
            </a:xfrm>
            <a:custGeom>
              <a:avLst/>
              <a:gdLst/>
              <a:ahLst/>
              <a:cxnLst/>
              <a:rect r="r" b="b" t="t" l="l"/>
              <a:pathLst>
                <a:path h="433580" w="167071">
                  <a:moveTo>
                    <a:pt x="83536" y="0"/>
                  </a:moveTo>
                  <a:cubicBezTo>
                    <a:pt x="167071" y="132456"/>
                    <a:pt x="167071" y="301124"/>
                    <a:pt x="83536" y="433580"/>
                  </a:cubicBezTo>
                  <a:cubicBezTo>
                    <a:pt x="0" y="301124"/>
                    <a:pt x="0" y="132456"/>
                    <a:pt x="83536" y="0"/>
                  </a:cubicBezTo>
                  <a:lnTo>
                    <a:pt x="83536" y="0"/>
                  </a:lnTo>
                  <a:close/>
                </a:path>
              </a:pathLst>
            </a:custGeom>
            <a:solidFill>
              <a:srgbClr val="E6E1FF"/>
            </a:solidFill>
            <a:ln w="38100">
              <a:solidFill>
                <a:srgbClr val="00492C"/>
              </a:solidFill>
            </a:ln>
          </p:spPr>
        </p:sp>
        <p:sp>
          <p:nvSpPr>
            <p:cNvPr name="TextBox 6" id="6"/>
            <p:cNvSpPr txBox="true"/>
            <p:nvPr/>
          </p:nvSpPr>
          <p:spPr>
            <a:xfrm>
              <a:off x="76200" y="66675"/>
              <a:ext cx="660400" cy="669925"/>
            </a:xfrm>
            <a:prstGeom prst="rect">
              <a:avLst/>
            </a:prstGeom>
          </p:spPr>
          <p:txBody>
            <a:bodyPr anchor="ctr" rtlCol="false" tIns="254000" lIns="254000" bIns="254000" rIns="254000"/>
            <a:lstStyle/>
            <a:p>
              <a:pPr algn="ctr">
                <a:lnSpc>
                  <a:spcPts val="2519"/>
                </a:lnSpc>
              </a:pPr>
              <a:r>
                <a:rPr lang="en-US" sz="2099">
                  <a:solidFill>
                    <a:srgbClr val="00492C"/>
                  </a:solidFill>
                  <a:latin typeface="TT Norms Bold"/>
                  <a:hlinkClick r:id="rId6" action="ppaction://hlinksldjump"/>
                </a:rPr>
                <a:t>Biji Kismis</a:t>
              </a:r>
            </a:p>
            <a:p>
              <a:pPr algn="ctr" marL="0" indent="0" lvl="0">
                <a:lnSpc>
                  <a:spcPts val="2519"/>
                </a:lnSpc>
                <a:spcBef>
                  <a:spcPct val="0"/>
                </a:spcBef>
              </a:pPr>
              <a:r>
                <a:rPr lang="en-US" sz="2099">
                  <a:solidFill>
                    <a:srgbClr val="00492C"/>
                  </a:solidFill>
                  <a:latin typeface="TT Norms Bold"/>
                  <a:hlinkClick r:id="rId6" action="ppaction://hlinksldjump"/>
                </a:rPr>
                <a:t>SVM</a:t>
              </a:r>
            </a:p>
          </p:txBody>
        </p:sp>
      </p:grpSp>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313490" y="8786864"/>
            <a:ext cx="1891620" cy="1774684"/>
          </a:xfrm>
          <a:prstGeom prst="rect">
            <a:avLst/>
          </a:prstGeom>
        </p:spPr>
      </p:pic>
      <p:graphicFrame>
        <p:nvGraphicFramePr>
          <p:cNvPr name="Table 8" id="8"/>
          <p:cNvGraphicFramePr>
            <a:graphicFrameLocks noGrp="true"/>
          </p:cNvGraphicFramePr>
          <p:nvPr/>
        </p:nvGraphicFramePr>
        <p:xfrm>
          <a:off x="4965666" y="3652432"/>
          <a:ext cx="11347824" cy="6525103"/>
        </p:xfrm>
        <a:graphic>
          <a:graphicData uri="http://schemas.openxmlformats.org/drawingml/2006/table">
            <a:tbl>
              <a:tblPr/>
              <a:tblGrid>
                <a:gridCol w="2977771"/>
                <a:gridCol w="2092513"/>
                <a:gridCol w="2092513"/>
                <a:gridCol w="2092513"/>
                <a:gridCol w="2092513"/>
              </a:tblGrid>
              <a:tr h="922399">
                <a:tc>
                  <a:txBody>
                    <a:bodyPr anchor="t" rtlCol="false"/>
                    <a:lstStyle/>
                    <a:p>
                      <a:pPr algn="l">
                        <a:defRPr/>
                      </a:pPr>
                      <a:r>
                        <a:rPr lang="en-US" sz="3099">
                          <a:solidFill>
                            <a:srgbClr val="000000"/>
                          </a:solidFill>
                          <a:latin typeface="Roca Two Black"/>
                        </a:rPr>
                        <a:t> </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precision</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recall</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f1-score</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support</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22399">
                <a:tc>
                  <a:txBody>
                    <a:bodyPr anchor="t" rtlCol="false"/>
                    <a:lstStyle/>
                    <a:p>
                      <a:pPr algn="l">
                        <a:defRPr/>
                      </a:pPr>
                      <a:r>
                        <a:rPr lang="en-US" sz="3099">
                          <a:solidFill>
                            <a:srgbClr val="000000"/>
                          </a:solidFill>
                          <a:latin typeface="Roca Two Black"/>
                        </a:rPr>
                        <a:t>Besni</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0.84</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0.93</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0.88</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45</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22399">
                <a:tc>
                  <a:txBody>
                    <a:bodyPr anchor="t" rtlCol="false"/>
                    <a:lstStyle/>
                    <a:p>
                      <a:pPr algn="l">
                        <a:defRPr/>
                      </a:pPr>
                      <a:r>
                        <a:rPr lang="en-US" sz="3099">
                          <a:solidFill>
                            <a:srgbClr val="000000"/>
                          </a:solidFill>
                          <a:latin typeface="Roca Two Black"/>
                        </a:rPr>
                        <a:t>Kecimen</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0.93</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0.82</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0.87</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45</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22399">
                <a:tc>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 </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 </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 </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 </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22399">
                <a:tc>
                  <a:txBody>
                    <a:bodyPr anchor="t" rtlCol="false"/>
                    <a:lstStyle/>
                    <a:p>
                      <a:pPr algn="l">
                        <a:defRPr/>
                      </a:pPr>
                      <a:r>
                        <a:rPr lang="en-US" sz="3099">
                          <a:solidFill>
                            <a:srgbClr val="000000"/>
                          </a:solidFill>
                          <a:latin typeface="Roca Two Black"/>
                        </a:rPr>
                        <a:t>accurary</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 </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 </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0.88</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90</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22399">
                <a:tc>
                  <a:txBody>
                    <a:bodyPr anchor="t" rtlCol="false"/>
                    <a:lstStyle/>
                    <a:p>
                      <a:pPr algn="l">
                        <a:defRPr/>
                      </a:pPr>
                      <a:r>
                        <a:rPr lang="en-US" sz="3099">
                          <a:solidFill>
                            <a:srgbClr val="000000"/>
                          </a:solidFill>
                          <a:latin typeface="Roca Two Black"/>
                        </a:rPr>
                        <a:t>macro avg</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0.88</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0.88</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0.88</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90</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90707">
                <a:tc>
                  <a:txBody>
                    <a:bodyPr anchor="t" rtlCol="false"/>
                    <a:lstStyle/>
                    <a:p>
                      <a:pPr algn="l">
                        <a:defRPr/>
                      </a:pPr>
                      <a:r>
                        <a:rPr lang="en-US" sz="3099">
                          <a:solidFill>
                            <a:srgbClr val="000000"/>
                          </a:solidFill>
                          <a:latin typeface="Roca Two Black"/>
                        </a:rPr>
                        <a:t>weighted avg</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0.88</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0.88</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0.88</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sz="3099">
                          <a:solidFill>
                            <a:srgbClr val="000000"/>
                          </a:solidFill>
                          <a:latin typeface="Roca Two Black"/>
                        </a:rPr>
                        <a:t>90</a:t>
                      </a:r>
                      <a:endParaRPr lang="en-US" sz="1100"/>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837562" y="648334"/>
            <a:ext cx="14062548" cy="827407"/>
          </a:xfrm>
          <a:prstGeom prst="rect">
            <a:avLst/>
          </a:prstGeom>
        </p:spPr>
        <p:txBody>
          <a:bodyPr anchor="t" rtlCol="false" tIns="0" lIns="0" bIns="0" rIns="0">
            <a:spAutoFit/>
          </a:bodyPr>
          <a:lstStyle/>
          <a:p>
            <a:pPr marL="0" indent="0" lvl="0">
              <a:lnSpc>
                <a:spcPts val="6490"/>
              </a:lnSpc>
              <a:spcBef>
                <a:spcPct val="0"/>
              </a:spcBef>
            </a:pPr>
            <a:r>
              <a:rPr lang="en-US" sz="5900">
                <a:solidFill>
                  <a:srgbClr val="00492C"/>
                </a:solidFill>
                <a:latin typeface="Roca Two Black"/>
              </a:rPr>
              <a:t>Hasil Model dengan Akurasi Terbaik</a:t>
            </a:r>
          </a:p>
        </p:txBody>
      </p:sp>
      <p:sp>
        <p:nvSpPr>
          <p:cNvPr name="TextBox 10" id="10"/>
          <p:cNvSpPr txBox="true"/>
          <p:nvPr/>
        </p:nvSpPr>
        <p:spPr>
          <a:xfrm rot="0">
            <a:off x="1071991" y="1794422"/>
            <a:ext cx="16824803" cy="1335405"/>
          </a:xfrm>
          <a:prstGeom prst="rect">
            <a:avLst/>
          </a:prstGeom>
        </p:spPr>
        <p:txBody>
          <a:bodyPr anchor="t" rtlCol="false" tIns="0" lIns="0" bIns="0" rIns="0">
            <a:spAutoFit/>
          </a:bodyPr>
          <a:lstStyle/>
          <a:p>
            <a:pPr>
              <a:lnSpc>
                <a:spcPts val="2639"/>
              </a:lnSpc>
              <a:spcBef>
                <a:spcPct val="0"/>
              </a:spcBef>
            </a:pPr>
            <a:r>
              <a:rPr lang="en-US" sz="2399">
                <a:solidFill>
                  <a:srgbClr val="000000"/>
                </a:solidFill>
                <a:latin typeface="Open Sans Bold"/>
              </a:rPr>
              <a:t>Pengujian selanjutnya dengan menggunakan RBF kernel namun gamma yang digunakan konstan yaitu 0.05. dengan nilai c yaitu 1, 10, 100, 1000, 10000, 100000. Ditambahkan dengan nilai range hasil adalah 10 sehingga diperoleh hasil rata-rata akurasinya 0.87 atau 87%. dari hasil ini sudah cukup baik namun diuji sekali lagi dengan c menggunakan nilai rata-ratanya dan gamma masih menggunakan 0.05.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33528">
            <a:off x="-2540170" y="6925217"/>
            <a:ext cx="5080339" cy="506186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342161" y="-1112985"/>
            <a:ext cx="5109266" cy="5090686"/>
          </a:xfrm>
          <a:prstGeom prst="rect">
            <a:avLst/>
          </a:prstGeom>
        </p:spPr>
      </p:pic>
      <p:grpSp>
        <p:nvGrpSpPr>
          <p:cNvPr name="Group 4" id="4"/>
          <p:cNvGrpSpPr/>
          <p:nvPr/>
        </p:nvGrpSpPr>
        <p:grpSpPr>
          <a:xfrm rot="0">
            <a:off x="14641604" y="291553"/>
            <a:ext cx="2617696" cy="1474293"/>
            <a:chOff x="0" y="0"/>
            <a:chExt cx="769848" cy="433580"/>
          </a:xfrm>
        </p:grpSpPr>
        <p:sp>
          <p:nvSpPr>
            <p:cNvPr name="Freeform 5" id="5">
              <a:hlinkClick r:id="rId6" action="ppaction://hlinksldjump"/>
            </p:cNvPr>
            <p:cNvSpPr/>
            <p:nvPr/>
          </p:nvSpPr>
          <p:spPr>
            <a:xfrm>
              <a:off x="301388" y="0"/>
              <a:ext cx="167071" cy="433580"/>
            </a:xfrm>
            <a:custGeom>
              <a:avLst/>
              <a:gdLst/>
              <a:ahLst/>
              <a:cxnLst/>
              <a:rect r="r" b="b" t="t" l="l"/>
              <a:pathLst>
                <a:path h="433580" w="167071">
                  <a:moveTo>
                    <a:pt x="83536" y="0"/>
                  </a:moveTo>
                  <a:cubicBezTo>
                    <a:pt x="167071" y="132456"/>
                    <a:pt x="167071" y="301124"/>
                    <a:pt x="83536" y="433580"/>
                  </a:cubicBezTo>
                  <a:cubicBezTo>
                    <a:pt x="0" y="301124"/>
                    <a:pt x="0" y="132456"/>
                    <a:pt x="83536" y="0"/>
                  </a:cubicBezTo>
                  <a:lnTo>
                    <a:pt x="83536" y="0"/>
                  </a:lnTo>
                  <a:close/>
                </a:path>
              </a:pathLst>
            </a:custGeom>
            <a:solidFill>
              <a:srgbClr val="E6E1FF"/>
            </a:solidFill>
            <a:ln w="38100">
              <a:solidFill>
                <a:srgbClr val="00492C"/>
              </a:solidFill>
            </a:ln>
          </p:spPr>
        </p:sp>
        <p:sp>
          <p:nvSpPr>
            <p:cNvPr name="TextBox 6" id="6"/>
            <p:cNvSpPr txBox="true"/>
            <p:nvPr/>
          </p:nvSpPr>
          <p:spPr>
            <a:xfrm>
              <a:off x="76200" y="66675"/>
              <a:ext cx="660400" cy="669925"/>
            </a:xfrm>
            <a:prstGeom prst="rect">
              <a:avLst/>
            </a:prstGeom>
          </p:spPr>
          <p:txBody>
            <a:bodyPr anchor="ctr" rtlCol="false" tIns="254000" lIns="254000" bIns="254000" rIns="254000"/>
            <a:lstStyle/>
            <a:p>
              <a:pPr algn="ctr">
                <a:lnSpc>
                  <a:spcPts val="2519"/>
                </a:lnSpc>
              </a:pPr>
              <a:r>
                <a:rPr lang="en-US" sz="2099">
                  <a:solidFill>
                    <a:srgbClr val="00492C"/>
                  </a:solidFill>
                  <a:latin typeface="TT Norms Bold"/>
                  <a:hlinkClick r:id="rId6" action="ppaction://hlinksldjump"/>
                </a:rPr>
                <a:t>Biji Kismis</a:t>
              </a:r>
            </a:p>
            <a:p>
              <a:pPr algn="ctr" marL="0" indent="0" lvl="0">
                <a:lnSpc>
                  <a:spcPts val="2519"/>
                </a:lnSpc>
                <a:spcBef>
                  <a:spcPct val="0"/>
                </a:spcBef>
              </a:pPr>
              <a:r>
                <a:rPr lang="en-US" sz="2099">
                  <a:solidFill>
                    <a:srgbClr val="00492C"/>
                  </a:solidFill>
                  <a:latin typeface="TT Norms Bold"/>
                  <a:hlinkClick r:id="rId6" action="ppaction://hlinksldjump"/>
                </a:rPr>
                <a:t>SVM</a:t>
              </a:r>
            </a:p>
          </p:txBody>
        </p:sp>
      </p:grpSp>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313490" y="8786864"/>
            <a:ext cx="1891620" cy="1774684"/>
          </a:xfrm>
          <a:prstGeom prst="rect">
            <a:avLst/>
          </a:prstGeom>
        </p:spPr>
      </p:pic>
      <p:graphicFrame>
        <p:nvGraphicFramePr>
          <p:cNvPr name="Table 8" id="8"/>
          <p:cNvGraphicFramePr>
            <a:graphicFrameLocks noGrp="true"/>
          </p:cNvGraphicFramePr>
          <p:nvPr/>
        </p:nvGraphicFramePr>
        <p:xfrm>
          <a:off x="2144425" y="5515478"/>
          <a:ext cx="5936516" cy="3029955"/>
        </p:xfrm>
        <a:graphic>
          <a:graphicData uri="http://schemas.openxmlformats.org/drawingml/2006/table">
            <a:tbl>
              <a:tblPr/>
              <a:tblGrid>
                <a:gridCol w="2968258"/>
                <a:gridCol w="2968258"/>
              </a:tblGrid>
              <a:tr h="1514978">
                <a:tc>
                  <a:txBody>
                    <a:bodyPr anchor="t" rtlCol="false"/>
                    <a:lstStyle/>
                    <a:p>
                      <a:pPr algn="l">
                        <a:defRPr/>
                      </a:pPr>
                      <a:r>
                        <a:rPr lang="en-US" sz="4813">
                          <a:solidFill>
                            <a:srgbClr val="000000"/>
                          </a:solidFill>
                          <a:latin typeface="Roca Two Black"/>
                        </a:rPr>
                        <a:t>42</a:t>
                      </a:r>
                      <a:endParaRPr lang="en-US" sz="1100"/>
                    </a:p>
                  </a:txBody>
                  <a:tcP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defRPr/>
                      </a:pPr>
                      <a:r>
                        <a:rPr lang="en-US" sz="4813">
                          <a:solidFill>
                            <a:srgbClr val="000000"/>
                          </a:solidFill>
                          <a:latin typeface="Roca Two Black"/>
                        </a:rPr>
                        <a:t>3</a:t>
                      </a:r>
                      <a:endParaRPr lang="en-US" sz="1100"/>
                    </a:p>
                  </a:txBody>
                  <a:tcP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1514978">
                <a:tc>
                  <a:txBody>
                    <a:bodyPr anchor="t" rtlCol="false"/>
                    <a:lstStyle/>
                    <a:p>
                      <a:pPr algn="l">
                        <a:defRPr/>
                      </a:pPr>
                      <a:r>
                        <a:rPr lang="en-US" sz="4813">
                          <a:solidFill>
                            <a:srgbClr val="000000"/>
                          </a:solidFill>
                          <a:latin typeface="Roca Two Black"/>
                        </a:rPr>
                        <a:t>8</a:t>
                      </a:r>
                      <a:endParaRPr lang="en-US" sz="1100"/>
                    </a:p>
                  </a:txBody>
                  <a:tcP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defRPr/>
                      </a:pPr>
                      <a:r>
                        <a:rPr lang="en-US" sz="4813">
                          <a:solidFill>
                            <a:srgbClr val="000000"/>
                          </a:solidFill>
                          <a:latin typeface="Roca Two Black"/>
                        </a:rPr>
                        <a:t>37</a:t>
                      </a:r>
                      <a:endParaRPr lang="en-US" sz="1100"/>
                    </a:p>
                  </a:txBody>
                  <a:tcP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837562" y="629284"/>
            <a:ext cx="14062548" cy="866777"/>
          </a:xfrm>
          <a:prstGeom prst="rect">
            <a:avLst/>
          </a:prstGeom>
        </p:spPr>
        <p:txBody>
          <a:bodyPr anchor="t" rtlCol="false" tIns="0" lIns="0" bIns="0" rIns="0">
            <a:spAutoFit/>
          </a:bodyPr>
          <a:lstStyle/>
          <a:p>
            <a:pPr marL="0" indent="0" lvl="0">
              <a:lnSpc>
                <a:spcPts val="6600"/>
              </a:lnSpc>
              <a:spcBef>
                <a:spcPct val="0"/>
              </a:spcBef>
            </a:pPr>
            <a:r>
              <a:rPr lang="en-US" sz="6000">
                <a:solidFill>
                  <a:srgbClr val="00492C"/>
                </a:solidFill>
                <a:latin typeface="Roca Two Black"/>
              </a:rPr>
              <a:t>Hasil Model dengan Akurasi Terbaik</a:t>
            </a:r>
          </a:p>
        </p:txBody>
      </p:sp>
      <p:sp>
        <p:nvSpPr>
          <p:cNvPr name="TextBox 10" id="10"/>
          <p:cNvSpPr txBox="true"/>
          <p:nvPr/>
        </p:nvSpPr>
        <p:spPr>
          <a:xfrm rot="0">
            <a:off x="1028700" y="2226200"/>
            <a:ext cx="16612697" cy="2867025"/>
          </a:xfrm>
          <a:prstGeom prst="rect">
            <a:avLst/>
          </a:prstGeom>
        </p:spPr>
        <p:txBody>
          <a:bodyPr anchor="t" rtlCol="false" tIns="0" lIns="0" bIns="0" rIns="0">
            <a:spAutoFit/>
          </a:bodyPr>
          <a:lstStyle/>
          <a:p>
            <a:pPr marL="647695" indent="-323848" lvl="1">
              <a:lnSpc>
                <a:spcPts val="3299"/>
              </a:lnSpc>
              <a:buFont typeface="Arial"/>
              <a:buChar char="•"/>
            </a:pPr>
            <a:r>
              <a:rPr lang="en-US" sz="2999">
                <a:solidFill>
                  <a:srgbClr val="000000"/>
                </a:solidFill>
                <a:latin typeface="Open Sans Bold"/>
              </a:rPr>
              <a:t>Dari hasil tersebut dapat disimpulkan bahwa dari data test yang coba diprediksi terdapat 42 memprediksi benar bahwa biji tersebut berjenis besni, dan 3 lainnya memprediksi salah yang seharusnya berjenis besni tetapi diprediksi berjenis kecimen. </a:t>
            </a:r>
          </a:p>
          <a:p>
            <a:pPr marL="647695" indent="-323848" lvl="1">
              <a:lnSpc>
                <a:spcPts val="3299"/>
              </a:lnSpc>
              <a:buFont typeface="Arial"/>
              <a:buChar char="•"/>
            </a:pPr>
            <a:r>
              <a:rPr lang="en-US" sz="2999">
                <a:solidFill>
                  <a:srgbClr val="000000"/>
                </a:solidFill>
                <a:latin typeface="Open Sans Bold"/>
              </a:rPr>
              <a:t>Selanjutnya diprediksi terdapat 8 memprediksi salah bahwa biji tersebut berjenis besni yang seharusnya berjenis kecimen, dan 37 lainnya memprediksi benar memprediksi berjenis kecimen. </a:t>
            </a:r>
          </a:p>
        </p:txBody>
      </p:sp>
      <p:sp>
        <p:nvSpPr>
          <p:cNvPr name="TextBox 11" id="11"/>
          <p:cNvSpPr txBox="true"/>
          <p:nvPr/>
        </p:nvSpPr>
        <p:spPr>
          <a:xfrm rot="0">
            <a:off x="8679133" y="5515478"/>
            <a:ext cx="8053428" cy="2286000"/>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000000"/>
                </a:solidFill>
                <a:latin typeface="Open Sans Bold"/>
              </a:rPr>
              <a:t>Dari hasil klasifikasi tersebut juga didapatkan nilai akurasi untuk masing-masing data train dan data test adalah 0.88 atau 88% dan 0.87 atau 87%.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pSp>
        <p:nvGrpSpPr>
          <p:cNvPr name="Group 2" id="2"/>
          <p:cNvGrpSpPr/>
          <p:nvPr/>
        </p:nvGrpSpPr>
        <p:grpSpPr>
          <a:xfrm rot="0">
            <a:off x="10309973" y="0"/>
            <a:ext cx="11059081" cy="10486064"/>
            <a:chOff x="0" y="0"/>
            <a:chExt cx="2912680" cy="2761762"/>
          </a:xfrm>
        </p:grpSpPr>
        <p:sp>
          <p:nvSpPr>
            <p:cNvPr name="Freeform 3" id="3"/>
            <p:cNvSpPr/>
            <p:nvPr/>
          </p:nvSpPr>
          <p:spPr>
            <a:xfrm>
              <a:off x="0" y="0"/>
              <a:ext cx="2912680" cy="2761762"/>
            </a:xfrm>
            <a:custGeom>
              <a:avLst/>
              <a:gdLst/>
              <a:ahLst/>
              <a:cxnLst/>
              <a:rect r="r" b="b" t="t" l="l"/>
              <a:pathLst>
                <a:path h="2761762" w="2912680">
                  <a:moveTo>
                    <a:pt x="0" y="0"/>
                  </a:moveTo>
                  <a:lnTo>
                    <a:pt x="2912680" y="0"/>
                  </a:lnTo>
                  <a:lnTo>
                    <a:pt x="2912680" y="2761762"/>
                  </a:lnTo>
                  <a:lnTo>
                    <a:pt x="0" y="2761762"/>
                  </a:lnTo>
                  <a:close/>
                </a:path>
              </a:pathLst>
            </a:custGeom>
            <a:solidFill>
              <a:srgbClr val="FFFFEF"/>
            </a:solidFill>
            <a:ln w="38100">
              <a:solidFill>
                <a:srgbClr val="00492C"/>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12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94316">
            <a:off x="11220792" y="1205438"/>
            <a:ext cx="1416993" cy="179160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404543" y="1349327"/>
            <a:ext cx="1539862" cy="151186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709449" y="1250080"/>
            <a:ext cx="1593987" cy="170231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948855" y="7717386"/>
            <a:ext cx="1115174" cy="1293979"/>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654615" y="5452151"/>
            <a:ext cx="1039719" cy="1615383"/>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3738982" y="3673129"/>
            <a:ext cx="1534921" cy="1389801"/>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1138237" y="3639987"/>
            <a:ext cx="1582103" cy="1444028"/>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6447867" y="3461771"/>
            <a:ext cx="1453214" cy="1389801"/>
          </a:xfrm>
          <a:prstGeom prst="rect">
            <a:avLst/>
          </a:prstGeom>
        </p:spPr>
      </p:pic>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3853659" y="5783662"/>
            <a:ext cx="1305567" cy="1212991"/>
          </a:xfrm>
          <a:prstGeom prst="rect">
            <a:avLst/>
          </a:prstGeom>
        </p:spPr>
      </p:pic>
      <p:pic>
        <p:nvPicPr>
          <p:cNvPr name="Picture 14" id="14"/>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1223738" y="5550227"/>
            <a:ext cx="1411100" cy="1717047"/>
          </a:xfrm>
          <a:prstGeom prst="rect">
            <a:avLst/>
          </a:prstGeom>
        </p:spPr>
      </p:pic>
      <p:pic>
        <p:nvPicPr>
          <p:cNvPr name="Picture 15" id="15"/>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6376479" y="7668114"/>
            <a:ext cx="1595990" cy="1590186"/>
          </a:xfrm>
          <a:prstGeom prst="rect">
            <a:avLst/>
          </a:prstGeom>
        </p:spPr>
      </p:pic>
      <p:sp>
        <p:nvSpPr>
          <p:cNvPr name="TextBox 16" id="16"/>
          <p:cNvSpPr txBox="true"/>
          <p:nvPr/>
        </p:nvSpPr>
        <p:spPr>
          <a:xfrm rot="0">
            <a:off x="1028700" y="876534"/>
            <a:ext cx="6355047" cy="1228725"/>
          </a:xfrm>
          <a:prstGeom prst="rect">
            <a:avLst/>
          </a:prstGeom>
        </p:spPr>
        <p:txBody>
          <a:bodyPr anchor="t" rtlCol="false" tIns="0" lIns="0" bIns="0" rIns="0">
            <a:spAutoFit/>
          </a:bodyPr>
          <a:lstStyle/>
          <a:p>
            <a:pPr>
              <a:lnSpc>
                <a:spcPts val="9600"/>
              </a:lnSpc>
            </a:pPr>
            <a:r>
              <a:rPr lang="en-US" sz="8000">
                <a:solidFill>
                  <a:srgbClr val="00492C"/>
                </a:solidFill>
                <a:latin typeface="Roca Two Black"/>
              </a:rPr>
              <a:t>Kesimpulan</a:t>
            </a:r>
          </a:p>
        </p:txBody>
      </p:sp>
      <p:sp>
        <p:nvSpPr>
          <p:cNvPr name="TextBox 17" id="17"/>
          <p:cNvSpPr txBox="true"/>
          <p:nvPr/>
        </p:nvSpPr>
        <p:spPr>
          <a:xfrm rot="0">
            <a:off x="823238" y="2192414"/>
            <a:ext cx="8846677" cy="7935849"/>
          </a:xfrm>
          <a:prstGeom prst="rect">
            <a:avLst/>
          </a:prstGeom>
        </p:spPr>
        <p:txBody>
          <a:bodyPr anchor="t" rtlCol="false" tIns="0" lIns="0" bIns="0" rIns="0">
            <a:spAutoFit/>
          </a:bodyPr>
          <a:lstStyle/>
          <a:p>
            <a:pPr marL="621795" indent="-310898" lvl="1">
              <a:lnSpc>
                <a:spcPts val="3744"/>
              </a:lnSpc>
              <a:buFont typeface="Arial"/>
              <a:buChar char="•"/>
            </a:pPr>
            <a:r>
              <a:rPr lang="en-US" sz="2880">
                <a:solidFill>
                  <a:srgbClr val="303030"/>
                </a:solidFill>
                <a:latin typeface="Roca Two"/>
              </a:rPr>
              <a:t>Penerapan metode SVM untuk mengklasifikasikan jenis biji kismis dapat membantu pemilik untuk membedakan setiap jenisnya dengan parameter-parameter yang ada.</a:t>
            </a:r>
          </a:p>
          <a:p>
            <a:pPr marL="621795" indent="-310898" lvl="1">
              <a:lnSpc>
                <a:spcPts val="3744"/>
              </a:lnSpc>
              <a:buFont typeface="Arial"/>
              <a:buChar char="•"/>
            </a:pPr>
            <a:r>
              <a:rPr lang="en-US" sz="2880">
                <a:solidFill>
                  <a:srgbClr val="303030"/>
                </a:solidFill>
                <a:latin typeface="Roca Two"/>
              </a:rPr>
              <a:t>Model dibuat dengan memperhitungkan semua variabel yang ada seperti : Area, MajorAxisLength, MinorAxisLength, Eccentricity, ConvexArea, Extent, dan Perimeter. </a:t>
            </a:r>
          </a:p>
          <a:p>
            <a:pPr marL="621795" indent="-310898" lvl="1">
              <a:lnSpc>
                <a:spcPts val="3744"/>
              </a:lnSpc>
              <a:buFont typeface="Arial"/>
              <a:buChar char="•"/>
            </a:pPr>
            <a:r>
              <a:rPr lang="en-US" sz="2880">
                <a:solidFill>
                  <a:srgbClr val="303030"/>
                </a:solidFill>
                <a:latin typeface="Roca Two"/>
              </a:rPr>
              <a:t>Hasil yang diperoleh dengan akurasi klasifikasi mencapai 88%. Artinya p</a:t>
            </a:r>
            <a:r>
              <a:rPr lang="en-US" sz="2880">
                <a:solidFill>
                  <a:srgbClr val="303030"/>
                </a:solidFill>
                <a:latin typeface="Roca Two"/>
              </a:rPr>
              <a:t>e</a:t>
            </a:r>
            <a:r>
              <a:rPr lang="en-US" sz="2880">
                <a:solidFill>
                  <a:srgbClr val="303030"/>
                </a:solidFill>
                <a:latin typeface="Roca Two"/>
              </a:rPr>
              <a:t>n</a:t>
            </a:r>
            <a:r>
              <a:rPr lang="en-US" sz="2880">
                <a:solidFill>
                  <a:srgbClr val="303030"/>
                </a:solidFill>
                <a:latin typeface="Roca Two"/>
              </a:rPr>
              <a:t>e</a:t>
            </a:r>
            <a:r>
              <a:rPr lang="en-US" sz="2880">
                <a:solidFill>
                  <a:srgbClr val="303030"/>
                </a:solidFill>
                <a:latin typeface="Roca Two"/>
              </a:rPr>
              <a:t>li</a:t>
            </a:r>
            <a:r>
              <a:rPr lang="en-US" sz="2880">
                <a:solidFill>
                  <a:srgbClr val="303030"/>
                </a:solidFill>
                <a:latin typeface="Roca Two"/>
              </a:rPr>
              <a:t>t</a:t>
            </a:r>
            <a:r>
              <a:rPr lang="en-US" sz="2880">
                <a:solidFill>
                  <a:srgbClr val="303030"/>
                </a:solidFill>
                <a:latin typeface="Roca Two"/>
              </a:rPr>
              <a:t>ian</a:t>
            </a:r>
            <a:r>
              <a:rPr lang="en-US" sz="2880">
                <a:solidFill>
                  <a:srgbClr val="303030"/>
                </a:solidFill>
                <a:latin typeface="Roca Two"/>
              </a:rPr>
              <a:t> </a:t>
            </a:r>
            <a:r>
              <a:rPr lang="en-US" sz="2880">
                <a:solidFill>
                  <a:srgbClr val="303030"/>
                </a:solidFill>
                <a:latin typeface="Roca Two"/>
              </a:rPr>
              <a:t>ini</a:t>
            </a:r>
            <a:r>
              <a:rPr lang="en-US" sz="2880">
                <a:solidFill>
                  <a:srgbClr val="303030"/>
                </a:solidFill>
                <a:latin typeface="Roca Two"/>
              </a:rPr>
              <a:t> </a:t>
            </a:r>
            <a:r>
              <a:rPr lang="en-US" sz="2880">
                <a:solidFill>
                  <a:srgbClr val="303030"/>
                </a:solidFill>
                <a:latin typeface="Roca Two"/>
              </a:rPr>
              <a:t>ber</a:t>
            </a:r>
            <a:r>
              <a:rPr lang="en-US" sz="2880">
                <a:solidFill>
                  <a:srgbClr val="303030"/>
                </a:solidFill>
                <a:latin typeface="Roca Two"/>
              </a:rPr>
              <a:t>h</a:t>
            </a:r>
            <a:r>
              <a:rPr lang="en-US" sz="2880">
                <a:solidFill>
                  <a:srgbClr val="303030"/>
                </a:solidFill>
                <a:latin typeface="Roca Two"/>
              </a:rPr>
              <a:t>as</a:t>
            </a:r>
            <a:r>
              <a:rPr lang="en-US" sz="2880">
                <a:solidFill>
                  <a:srgbClr val="303030"/>
                </a:solidFill>
                <a:latin typeface="Roca Two"/>
              </a:rPr>
              <a:t>i</a:t>
            </a:r>
            <a:r>
              <a:rPr lang="en-US" sz="2880">
                <a:solidFill>
                  <a:srgbClr val="303030"/>
                </a:solidFill>
                <a:latin typeface="Roca Two"/>
              </a:rPr>
              <a:t>l </a:t>
            </a:r>
            <a:r>
              <a:rPr lang="en-US" sz="2880">
                <a:solidFill>
                  <a:srgbClr val="303030"/>
                </a:solidFill>
                <a:latin typeface="Roca Two"/>
              </a:rPr>
              <a:t>d</a:t>
            </a:r>
            <a:r>
              <a:rPr lang="en-US" sz="2880">
                <a:solidFill>
                  <a:srgbClr val="303030"/>
                </a:solidFill>
                <a:latin typeface="Roca Two"/>
              </a:rPr>
              <a:t>ilihat dari</a:t>
            </a:r>
            <a:r>
              <a:rPr lang="en-US" sz="2880">
                <a:solidFill>
                  <a:srgbClr val="303030"/>
                </a:solidFill>
                <a:latin typeface="Roca Two"/>
              </a:rPr>
              <a:t> ti</a:t>
            </a:r>
            <a:r>
              <a:rPr lang="en-US" sz="2880">
                <a:solidFill>
                  <a:srgbClr val="303030"/>
                </a:solidFill>
                <a:latin typeface="Roca Two"/>
              </a:rPr>
              <a:t>ngkat keakura</a:t>
            </a:r>
            <a:r>
              <a:rPr lang="en-US" sz="2880">
                <a:solidFill>
                  <a:srgbClr val="303030"/>
                </a:solidFill>
                <a:latin typeface="Roca Two"/>
              </a:rPr>
              <a:t>s</a:t>
            </a:r>
            <a:r>
              <a:rPr lang="en-US" sz="2880">
                <a:solidFill>
                  <a:srgbClr val="303030"/>
                </a:solidFill>
                <a:latin typeface="Roca Two"/>
              </a:rPr>
              <a:t>iannya</a:t>
            </a:r>
            <a:r>
              <a:rPr lang="en-US" sz="2880">
                <a:solidFill>
                  <a:srgbClr val="303030"/>
                </a:solidFill>
                <a:latin typeface="Roca Two"/>
              </a:rPr>
              <a:t> </a:t>
            </a:r>
            <a:r>
              <a:rPr lang="en-US" sz="2880">
                <a:solidFill>
                  <a:srgbClr val="303030"/>
                </a:solidFill>
                <a:latin typeface="Roca Two"/>
              </a:rPr>
              <a:t>y</a:t>
            </a:r>
            <a:r>
              <a:rPr lang="en-US" sz="2880">
                <a:solidFill>
                  <a:srgbClr val="303030"/>
                </a:solidFill>
                <a:latin typeface="Roca Two"/>
              </a:rPr>
              <a:t>a</a:t>
            </a:r>
            <a:r>
              <a:rPr lang="en-US" sz="2880">
                <a:solidFill>
                  <a:srgbClr val="303030"/>
                </a:solidFill>
                <a:latin typeface="Roca Two"/>
              </a:rPr>
              <a:t>n</a:t>
            </a:r>
            <a:r>
              <a:rPr lang="en-US" sz="2880">
                <a:solidFill>
                  <a:srgbClr val="303030"/>
                </a:solidFill>
                <a:latin typeface="Roca Two"/>
              </a:rPr>
              <a:t>g</a:t>
            </a:r>
            <a:r>
              <a:rPr lang="en-US" sz="2880">
                <a:solidFill>
                  <a:srgbClr val="303030"/>
                </a:solidFill>
                <a:latin typeface="Roca Two"/>
              </a:rPr>
              <a:t> cukup tinggi. S</a:t>
            </a:r>
            <a:r>
              <a:rPr lang="en-US" sz="2880">
                <a:solidFill>
                  <a:srgbClr val="303030"/>
                </a:solidFill>
                <a:latin typeface="Roca Two"/>
              </a:rPr>
              <a:t>e</a:t>
            </a:r>
            <a:r>
              <a:rPr lang="en-US" sz="2880">
                <a:solidFill>
                  <a:srgbClr val="303030"/>
                </a:solidFill>
                <a:latin typeface="Roca Two"/>
              </a:rPr>
              <a:t>hingga m</a:t>
            </a:r>
            <a:r>
              <a:rPr lang="en-US" sz="2880">
                <a:solidFill>
                  <a:srgbClr val="303030"/>
                </a:solidFill>
                <a:latin typeface="Roca Two"/>
              </a:rPr>
              <a:t>e</a:t>
            </a:r>
            <a:r>
              <a:rPr lang="en-US" sz="2880">
                <a:solidFill>
                  <a:srgbClr val="303030"/>
                </a:solidFill>
                <a:latin typeface="Roca Two"/>
              </a:rPr>
              <a:t>t</a:t>
            </a:r>
            <a:r>
              <a:rPr lang="en-US" sz="2880">
                <a:solidFill>
                  <a:srgbClr val="303030"/>
                </a:solidFill>
                <a:latin typeface="Roca Two"/>
              </a:rPr>
              <a:t>o</a:t>
            </a:r>
            <a:r>
              <a:rPr lang="en-US" sz="2880">
                <a:solidFill>
                  <a:srgbClr val="303030"/>
                </a:solidFill>
                <a:latin typeface="Roca Two"/>
              </a:rPr>
              <a:t>d</a:t>
            </a:r>
            <a:r>
              <a:rPr lang="en-US" sz="2880">
                <a:solidFill>
                  <a:srgbClr val="303030"/>
                </a:solidFill>
                <a:latin typeface="Roca Two"/>
              </a:rPr>
              <a:t>e </a:t>
            </a:r>
            <a:r>
              <a:rPr lang="en-US" sz="2880">
                <a:solidFill>
                  <a:srgbClr val="303030"/>
                </a:solidFill>
                <a:latin typeface="Roca Two"/>
              </a:rPr>
              <a:t>klasifikasi ini bisa dite</a:t>
            </a:r>
            <a:r>
              <a:rPr lang="en-US" sz="2880">
                <a:solidFill>
                  <a:srgbClr val="303030"/>
                </a:solidFill>
                <a:latin typeface="Roca Two"/>
              </a:rPr>
              <a:t>r</a:t>
            </a:r>
            <a:r>
              <a:rPr lang="en-US" sz="2880">
                <a:solidFill>
                  <a:srgbClr val="303030"/>
                </a:solidFill>
                <a:latin typeface="Roca Two"/>
              </a:rPr>
              <a:t>apkan untuk m</a:t>
            </a:r>
            <a:r>
              <a:rPr lang="en-US" sz="2880">
                <a:solidFill>
                  <a:srgbClr val="303030"/>
                </a:solidFill>
                <a:latin typeface="Roca Two"/>
              </a:rPr>
              <a:t>e</a:t>
            </a:r>
            <a:r>
              <a:rPr lang="en-US" sz="2880">
                <a:solidFill>
                  <a:srgbClr val="303030"/>
                </a:solidFill>
                <a:latin typeface="Roca Two"/>
              </a:rPr>
              <a:t>nentukan jeni</a:t>
            </a:r>
            <a:r>
              <a:rPr lang="en-US" sz="2880">
                <a:solidFill>
                  <a:srgbClr val="303030"/>
                </a:solidFill>
                <a:latin typeface="Roca Two"/>
              </a:rPr>
              <a:t>s</a:t>
            </a:r>
            <a:r>
              <a:rPr lang="en-US" sz="2880">
                <a:solidFill>
                  <a:srgbClr val="303030"/>
                </a:solidFill>
                <a:latin typeface="Roca Two"/>
              </a:rPr>
              <a:t> kismis atau j</a:t>
            </a:r>
            <a:r>
              <a:rPr lang="en-US" sz="2880">
                <a:solidFill>
                  <a:srgbClr val="303030"/>
                </a:solidFill>
                <a:latin typeface="Roca Two"/>
              </a:rPr>
              <a:t>en</a:t>
            </a:r>
            <a:r>
              <a:rPr lang="en-US" sz="2880">
                <a:solidFill>
                  <a:srgbClr val="303030"/>
                </a:solidFill>
                <a:latin typeface="Roca Two"/>
              </a:rPr>
              <a:t>is </a:t>
            </a:r>
            <a:r>
              <a:rPr lang="en-US" sz="2880">
                <a:solidFill>
                  <a:srgbClr val="303030"/>
                </a:solidFill>
                <a:latin typeface="Roca Two"/>
              </a:rPr>
              <a:t>t</a:t>
            </a:r>
            <a:r>
              <a:rPr lang="en-US" sz="2880">
                <a:solidFill>
                  <a:srgbClr val="303030"/>
                </a:solidFill>
                <a:latin typeface="Roca Two"/>
              </a:rPr>
              <a:t>anaman la</a:t>
            </a:r>
            <a:r>
              <a:rPr lang="en-US" sz="2880">
                <a:solidFill>
                  <a:srgbClr val="303030"/>
                </a:solidFill>
                <a:latin typeface="Roca Two"/>
              </a:rPr>
              <a:t>in.</a:t>
            </a:r>
          </a:p>
          <a:p>
            <a:pPr>
              <a:lnSpc>
                <a:spcPts val="3744"/>
              </a:lnSpc>
            </a:pPr>
          </a:p>
        </p:txBody>
      </p:sp>
      <p:pic>
        <p:nvPicPr>
          <p:cNvPr name="Picture 18" id="18"/>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1412214" y="7733999"/>
            <a:ext cx="1222624" cy="1524815"/>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pSp>
        <p:nvGrpSpPr>
          <p:cNvPr name="Group 2" id="2"/>
          <p:cNvGrpSpPr/>
          <p:nvPr/>
        </p:nvGrpSpPr>
        <p:grpSpPr>
          <a:xfrm rot="0">
            <a:off x="9144000" y="8204416"/>
            <a:ext cx="2617696" cy="1253900"/>
            <a:chOff x="0" y="0"/>
            <a:chExt cx="769848" cy="368764"/>
          </a:xfrm>
        </p:grpSpPr>
        <p:sp>
          <p:nvSpPr>
            <p:cNvPr name="Freeform 3" id="3">
              <a:hlinkClick r:id="rId2" action="ppaction://hlinksldjump"/>
            </p:cNvPr>
            <p:cNvSpPr/>
            <p:nvPr/>
          </p:nvSpPr>
          <p:spPr>
            <a:xfrm>
              <a:off x="325945" y="0"/>
              <a:ext cx="117957" cy="368764"/>
            </a:xfrm>
            <a:custGeom>
              <a:avLst/>
              <a:gdLst/>
              <a:ahLst/>
              <a:cxnLst/>
              <a:rect r="r" b="b" t="t" l="l"/>
              <a:pathLst>
                <a:path h="368764" w="117957">
                  <a:moveTo>
                    <a:pt x="58979" y="0"/>
                  </a:moveTo>
                  <a:cubicBezTo>
                    <a:pt x="117957" y="115847"/>
                    <a:pt x="117957" y="252917"/>
                    <a:pt x="58979" y="368764"/>
                  </a:cubicBezTo>
                  <a:cubicBezTo>
                    <a:pt x="0" y="252917"/>
                    <a:pt x="0" y="115847"/>
                    <a:pt x="58979" y="0"/>
                  </a:cubicBezTo>
                  <a:lnTo>
                    <a:pt x="58979" y="0"/>
                  </a:lnTo>
                  <a:close/>
                </a:path>
              </a:pathLst>
            </a:custGeom>
            <a:solidFill>
              <a:srgbClr val="E6E1FF"/>
            </a:solidFill>
            <a:ln w="38100">
              <a:solidFill>
                <a:srgbClr val="00492C"/>
              </a:solidFill>
            </a:ln>
          </p:spPr>
        </p:sp>
        <p:sp>
          <p:nvSpPr>
            <p:cNvPr name="TextBox 4" id="4"/>
            <p:cNvSpPr txBox="true"/>
            <p:nvPr/>
          </p:nvSpPr>
          <p:spPr>
            <a:xfrm>
              <a:off x="76200" y="76200"/>
              <a:ext cx="660400" cy="660400"/>
            </a:xfrm>
            <a:prstGeom prst="rect">
              <a:avLst/>
            </a:prstGeom>
          </p:spPr>
          <p:txBody>
            <a:bodyPr anchor="ctr" rtlCol="false" tIns="254000" lIns="254000" bIns="254000" rIns="254000"/>
            <a:lstStyle/>
            <a:p>
              <a:pPr algn="ctr">
                <a:lnSpc>
                  <a:spcPts val="1919"/>
                </a:lnSpc>
              </a:pPr>
              <a:r>
                <a:rPr lang="en-US" sz="1599">
                  <a:solidFill>
                    <a:srgbClr val="00492C"/>
                  </a:solidFill>
                  <a:latin typeface="TT Norms Bold"/>
                  <a:hlinkClick r:id="rId2" action="ppaction://hlinksldjump"/>
                </a:rPr>
                <a:t>Biji Kismis</a:t>
              </a:r>
            </a:p>
            <a:p>
              <a:pPr algn="ctr" marL="0" indent="0" lvl="0">
                <a:lnSpc>
                  <a:spcPts val="1919"/>
                </a:lnSpc>
                <a:spcBef>
                  <a:spcPct val="0"/>
                </a:spcBef>
              </a:pPr>
              <a:r>
                <a:rPr lang="en-US" sz="1599">
                  <a:solidFill>
                    <a:srgbClr val="00492C"/>
                  </a:solidFill>
                  <a:latin typeface="TT Norms Bold"/>
                  <a:hlinkClick r:id="rId2" action="ppaction://hlinksldjump"/>
                </a:rPr>
                <a:t>SVM</a:t>
              </a:r>
            </a:p>
          </p:txBody>
        </p:sp>
      </p:grpSp>
      <p:grpSp>
        <p:nvGrpSpPr>
          <p:cNvPr name="Group 5" id="5"/>
          <p:cNvGrpSpPr/>
          <p:nvPr/>
        </p:nvGrpSpPr>
        <p:grpSpPr>
          <a:xfrm rot="0">
            <a:off x="9144000" y="5259195"/>
            <a:ext cx="6910589" cy="2355290"/>
            <a:chOff x="0" y="0"/>
            <a:chExt cx="9214119" cy="3140386"/>
          </a:xfrm>
        </p:grpSpPr>
        <p:sp>
          <p:nvSpPr>
            <p:cNvPr name="TextBox 6" id="6"/>
            <p:cNvSpPr txBox="true"/>
            <p:nvPr/>
          </p:nvSpPr>
          <p:spPr>
            <a:xfrm rot="0">
              <a:off x="0" y="-85725"/>
              <a:ext cx="9214119" cy="723266"/>
            </a:xfrm>
            <a:prstGeom prst="rect">
              <a:avLst/>
            </a:prstGeom>
          </p:spPr>
          <p:txBody>
            <a:bodyPr anchor="t" rtlCol="false" tIns="0" lIns="0" bIns="0" rIns="0">
              <a:spAutoFit/>
            </a:bodyPr>
            <a:lstStyle/>
            <a:p>
              <a:pPr algn="l" marL="0" indent="0" lvl="0">
                <a:lnSpc>
                  <a:spcPts val="4799"/>
                </a:lnSpc>
                <a:spcBef>
                  <a:spcPct val="0"/>
                </a:spcBef>
              </a:pPr>
              <a:r>
                <a:rPr lang="en-US" sz="3199" u="none">
                  <a:solidFill>
                    <a:srgbClr val="00492C"/>
                  </a:solidFill>
                  <a:latin typeface="TT Norms Bold"/>
                </a:rPr>
                <a:t>Email </a:t>
              </a:r>
            </a:p>
          </p:txBody>
        </p:sp>
        <p:sp>
          <p:nvSpPr>
            <p:cNvPr name="TextBox 7" id="7"/>
            <p:cNvSpPr txBox="true"/>
            <p:nvPr/>
          </p:nvSpPr>
          <p:spPr>
            <a:xfrm rot="0">
              <a:off x="0" y="914711"/>
              <a:ext cx="9214119" cy="2225675"/>
            </a:xfrm>
            <a:prstGeom prst="rect">
              <a:avLst/>
            </a:prstGeom>
          </p:spPr>
          <p:txBody>
            <a:bodyPr anchor="t" rtlCol="false" tIns="0" lIns="0" bIns="0" rIns="0">
              <a:spAutoFit/>
            </a:bodyPr>
            <a:lstStyle/>
            <a:p>
              <a:pPr>
                <a:lnSpc>
                  <a:spcPts val="3360"/>
                </a:lnSpc>
              </a:pPr>
              <a:r>
                <a:rPr lang="en-US" sz="2800">
                  <a:solidFill>
                    <a:srgbClr val="00492C"/>
                  </a:solidFill>
                  <a:latin typeface="Roca Two Black"/>
                </a:rPr>
                <a:t>alpina.120450054@student.itera.ac.id</a:t>
              </a:r>
              <a:r>
                <a:rPr lang="en-US" sz="2800">
                  <a:solidFill>
                    <a:srgbClr val="00492C"/>
                  </a:solidFill>
                  <a:latin typeface="Roca Two Black"/>
                </a:rPr>
                <a:t>  </a:t>
              </a:r>
              <a:r>
                <a:rPr lang="en-US" sz="2800">
                  <a:solidFill>
                    <a:srgbClr val="00492C"/>
                  </a:solidFill>
                  <a:latin typeface="Roca Two Black"/>
                </a:rPr>
                <a:t>arfyani.120450006@student.itera.ac.id</a:t>
              </a:r>
              <a:r>
                <a:rPr lang="en-US" sz="2800">
                  <a:solidFill>
                    <a:srgbClr val="00492C"/>
                  </a:solidFill>
                  <a:latin typeface="Roca Two Black"/>
                </a:rPr>
                <a:t>  </a:t>
              </a:r>
              <a:r>
                <a:rPr lang="en-US" sz="2800">
                  <a:solidFill>
                    <a:srgbClr val="00492C"/>
                  </a:solidFill>
                  <a:latin typeface="Roca Two Black"/>
                </a:rPr>
                <a:t>bintang.120450002@student.itera.ac.id</a:t>
              </a:r>
              <a:r>
                <a:rPr lang="en-US" sz="2800">
                  <a:solidFill>
                    <a:srgbClr val="00492C"/>
                  </a:solidFill>
                  <a:latin typeface="Roca Two Black"/>
                </a:rPr>
                <a:t>  </a:t>
              </a:r>
              <a:r>
                <a:rPr lang="en-US" sz="2800">
                  <a:solidFill>
                    <a:srgbClr val="00492C"/>
                  </a:solidFill>
                  <a:latin typeface="Roca Two Black"/>
                </a:rPr>
                <a:t>hanna.120450064@student.itera.ac.id</a:t>
              </a:r>
              <a:r>
                <a:rPr lang="en-US" sz="2800">
                  <a:solidFill>
                    <a:srgbClr val="00492C"/>
                  </a:solidFill>
                  <a:latin typeface="Roca Two Black"/>
                </a:rPr>
                <a:t> </a:t>
              </a:r>
            </a:p>
          </p:txBody>
        </p:sp>
      </p:grpSp>
      <p:grpSp>
        <p:nvGrpSpPr>
          <p:cNvPr name="Group 8" id="8"/>
          <p:cNvGrpSpPr>
            <a:grpSpLocks noChangeAspect="true"/>
          </p:cNvGrpSpPr>
          <p:nvPr/>
        </p:nvGrpSpPr>
        <p:grpSpPr>
          <a:xfrm rot="0">
            <a:off x="3611093" y="2260047"/>
            <a:ext cx="3844604" cy="5766906"/>
            <a:chOff x="0" y="0"/>
            <a:chExt cx="6350000" cy="9525000"/>
          </a:xfrm>
        </p:grpSpPr>
        <p:sp>
          <p:nvSpPr>
            <p:cNvPr name="Freeform 9" id="9"/>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25000" r="-25000" t="0" b="0"/>
              </a:stretch>
            </a:blipFill>
          </p:spPr>
        </p:sp>
      </p:grpSp>
      <p:grpSp>
        <p:nvGrpSpPr>
          <p:cNvPr name="Group 10" id="10"/>
          <p:cNvGrpSpPr>
            <a:grpSpLocks noChangeAspect="true"/>
          </p:cNvGrpSpPr>
          <p:nvPr/>
        </p:nvGrpSpPr>
        <p:grpSpPr>
          <a:xfrm rot="0">
            <a:off x="-326049" y="4527790"/>
            <a:ext cx="3623180" cy="3623180"/>
            <a:chOff x="0" y="0"/>
            <a:chExt cx="6350000" cy="6350000"/>
          </a:xfrm>
        </p:grpSpPr>
        <p:sp>
          <p:nvSpPr>
            <p:cNvPr name="Freeform 11" id="11"/>
            <p:cNvSpPr/>
            <p:nvPr/>
          </p:nvSpPr>
          <p:spPr>
            <a:xfrm>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0" r="0" t="0" b="0"/>
              </a:stretch>
            </a:blipFill>
          </p:spPr>
        </p:sp>
      </p:grpSp>
      <p:grpSp>
        <p:nvGrpSpPr>
          <p:cNvPr name="Group 12" id="12"/>
          <p:cNvGrpSpPr>
            <a:grpSpLocks noChangeAspect="true"/>
          </p:cNvGrpSpPr>
          <p:nvPr/>
        </p:nvGrpSpPr>
        <p:grpSpPr>
          <a:xfrm rot="0">
            <a:off x="3611093" y="8232398"/>
            <a:ext cx="3844604" cy="2306762"/>
            <a:chOff x="0" y="0"/>
            <a:chExt cx="6350000" cy="3810000"/>
          </a:xfrm>
        </p:grpSpPr>
        <p:sp>
          <p:nvSpPr>
            <p:cNvPr name="Freeform 13" id="13"/>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l="-10000" r="-10000" t="0" b="0"/>
              </a:stretch>
            </a:blipFill>
          </p:spPr>
        </p:sp>
      </p:grpSp>
      <p:grpSp>
        <p:nvGrpSpPr>
          <p:cNvPr name="Group 14" id="14"/>
          <p:cNvGrpSpPr>
            <a:grpSpLocks noChangeAspect="true"/>
          </p:cNvGrpSpPr>
          <p:nvPr/>
        </p:nvGrpSpPr>
        <p:grpSpPr>
          <a:xfrm rot="0">
            <a:off x="3611093" y="-252160"/>
            <a:ext cx="3844604" cy="2306762"/>
            <a:chOff x="0" y="0"/>
            <a:chExt cx="6350000" cy="3810000"/>
          </a:xfrm>
        </p:grpSpPr>
        <p:sp>
          <p:nvSpPr>
            <p:cNvPr name="Freeform 15" id="15"/>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0" r="0" t="-33333" b="-33333"/>
              </a:stretch>
            </a:blipFill>
          </p:spPr>
        </p:sp>
      </p:grpSp>
      <p:grpSp>
        <p:nvGrpSpPr>
          <p:cNvPr name="Group 16" id="16"/>
          <p:cNvGrpSpPr>
            <a:grpSpLocks noChangeAspect="true"/>
          </p:cNvGrpSpPr>
          <p:nvPr/>
        </p:nvGrpSpPr>
        <p:grpSpPr>
          <a:xfrm rot="0">
            <a:off x="-326049" y="2136029"/>
            <a:ext cx="3623180" cy="2173908"/>
            <a:chOff x="0" y="0"/>
            <a:chExt cx="6350000" cy="3810000"/>
          </a:xfrm>
        </p:grpSpPr>
        <p:sp>
          <p:nvSpPr>
            <p:cNvPr name="Freeform 17" id="17"/>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7"/>
              <a:stretch>
                <a:fillRect l="0" r="0" t="-33333" b="-33333"/>
              </a:stretch>
            </a:blipFill>
          </p:spPr>
        </p:sp>
      </p:grpSp>
      <p:grpSp>
        <p:nvGrpSpPr>
          <p:cNvPr name="Group 18" id="18"/>
          <p:cNvGrpSpPr>
            <a:grpSpLocks noChangeAspect="true"/>
          </p:cNvGrpSpPr>
          <p:nvPr/>
        </p:nvGrpSpPr>
        <p:grpSpPr>
          <a:xfrm rot="0">
            <a:off x="-326049" y="8365252"/>
            <a:ext cx="3623180" cy="2173908"/>
            <a:chOff x="0" y="0"/>
            <a:chExt cx="6350000" cy="3810000"/>
          </a:xfrm>
        </p:grpSpPr>
        <p:sp>
          <p:nvSpPr>
            <p:cNvPr name="Freeform 19" id="19"/>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8"/>
              <a:stretch>
                <a:fillRect l="0" r="0" t="-5253" b="-5253"/>
              </a:stretch>
            </a:blipFill>
          </p:spPr>
        </p:sp>
      </p:grpSp>
      <p:grpSp>
        <p:nvGrpSpPr>
          <p:cNvPr name="Group 20" id="20"/>
          <p:cNvGrpSpPr>
            <a:grpSpLocks noChangeAspect="true"/>
          </p:cNvGrpSpPr>
          <p:nvPr/>
        </p:nvGrpSpPr>
        <p:grpSpPr>
          <a:xfrm rot="0">
            <a:off x="-326049" y="-252160"/>
            <a:ext cx="3623180" cy="2173908"/>
            <a:chOff x="0" y="0"/>
            <a:chExt cx="6350000" cy="3810000"/>
          </a:xfrm>
        </p:grpSpPr>
        <p:sp>
          <p:nvSpPr>
            <p:cNvPr name="Freeform 21" id="21"/>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9"/>
              <a:stretch>
                <a:fillRect l="0" r="0" t="-5454" b="-5454"/>
              </a:stretch>
            </a:blipFill>
          </p:spPr>
        </p:sp>
      </p:grpSp>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390589">
            <a:off x="15392550" y="7221707"/>
            <a:ext cx="5157664" cy="5508185"/>
          </a:xfrm>
          <a:prstGeom prst="rect">
            <a:avLst/>
          </a:prstGeom>
        </p:spPr>
      </p:pic>
      <p:pic>
        <p:nvPicPr>
          <p:cNvPr name="Picture 23" id="2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288072" y="276119"/>
            <a:ext cx="1533035" cy="1505162"/>
          </a:xfrm>
          <a:prstGeom prst="rect">
            <a:avLst/>
          </a:prstGeom>
        </p:spPr>
      </p:pic>
      <p:pic>
        <p:nvPicPr>
          <p:cNvPr name="Picture 24" id="24"/>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5549338" y="7614484"/>
            <a:ext cx="1010502" cy="824937"/>
          </a:xfrm>
          <a:prstGeom prst="rect">
            <a:avLst/>
          </a:prstGeom>
        </p:spPr>
      </p:pic>
      <p:sp>
        <p:nvSpPr>
          <p:cNvPr name="TextBox 25" id="25"/>
          <p:cNvSpPr txBox="true"/>
          <p:nvPr/>
        </p:nvSpPr>
        <p:spPr>
          <a:xfrm rot="0">
            <a:off x="9144000" y="1300963"/>
            <a:ext cx="9086982" cy="1257780"/>
          </a:xfrm>
          <a:prstGeom prst="rect">
            <a:avLst/>
          </a:prstGeom>
        </p:spPr>
        <p:txBody>
          <a:bodyPr anchor="t" rtlCol="false" tIns="0" lIns="0" bIns="0" rIns="0">
            <a:spAutoFit/>
          </a:bodyPr>
          <a:lstStyle/>
          <a:p>
            <a:pPr marL="0" indent="0" lvl="0">
              <a:lnSpc>
                <a:spcPts val="9722"/>
              </a:lnSpc>
              <a:spcBef>
                <a:spcPct val="0"/>
              </a:spcBef>
            </a:pPr>
            <a:r>
              <a:rPr lang="en-US" sz="8838">
                <a:solidFill>
                  <a:srgbClr val="00492C"/>
                </a:solidFill>
                <a:latin typeface="Roca Two Black"/>
              </a:rPr>
              <a:t>Thank You</a:t>
            </a:r>
          </a:p>
        </p:txBody>
      </p:sp>
      <p:sp>
        <p:nvSpPr>
          <p:cNvPr name="TextBox 26" id="26"/>
          <p:cNvSpPr txBox="true"/>
          <p:nvPr/>
        </p:nvSpPr>
        <p:spPr>
          <a:xfrm rot="0">
            <a:off x="9144000" y="3158817"/>
            <a:ext cx="6910589" cy="1666875"/>
          </a:xfrm>
          <a:prstGeom prst="rect">
            <a:avLst/>
          </a:prstGeom>
        </p:spPr>
        <p:txBody>
          <a:bodyPr anchor="t" rtlCol="false" tIns="0" lIns="0" bIns="0" rIns="0">
            <a:spAutoFit/>
          </a:bodyPr>
          <a:lstStyle/>
          <a:p>
            <a:pPr>
              <a:lnSpc>
                <a:spcPts val="3360"/>
              </a:lnSpc>
            </a:pPr>
            <a:r>
              <a:rPr lang="en-US" sz="2800">
                <a:solidFill>
                  <a:srgbClr val="00492C"/>
                </a:solidFill>
                <a:latin typeface="Roca Two Black"/>
              </a:rPr>
              <a:t>Duduk Di meja</a:t>
            </a:r>
          </a:p>
          <a:p>
            <a:pPr>
              <a:lnSpc>
                <a:spcPts val="3360"/>
              </a:lnSpc>
            </a:pPr>
            <a:r>
              <a:rPr lang="en-US" sz="2800">
                <a:solidFill>
                  <a:srgbClr val="00492C"/>
                </a:solidFill>
                <a:latin typeface="Roca Two Black"/>
              </a:rPr>
              <a:t>Belakang Galeri</a:t>
            </a:r>
          </a:p>
          <a:p>
            <a:pPr>
              <a:lnSpc>
                <a:spcPts val="3360"/>
              </a:lnSpc>
            </a:pPr>
            <a:r>
              <a:rPr lang="en-US" sz="2800">
                <a:solidFill>
                  <a:srgbClr val="00492C"/>
                </a:solidFill>
                <a:latin typeface="Roca Two Black"/>
              </a:rPr>
              <a:t>Malu Bertanya</a:t>
            </a:r>
          </a:p>
          <a:p>
            <a:pPr>
              <a:lnSpc>
                <a:spcPts val="3360"/>
              </a:lnSpc>
            </a:pPr>
            <a:r>
              <a:rPr lang="en-US" sz="2800">
                <a:solidFill>
                  <a:srgbClr val="00492C"/>
                </a:solidFill>
                <a:latin typeface="Roca Two Black"/>
              </a:rPr>
              <a:t>Sesat Di Nilai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29350" y="2113543"/>
            <a:ext cx="1959785" cy="1924153"/>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3153205" y="-1119995"/>
            <a:ext cx="1959785" cy="192415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4819" y="7467326"/>
            <a:ext cx="1880946" cy="2008777"/>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263374" y="9258300"/>
            <a:ext cx="1880946" cy="2008777"/>
          </a:xfrm>
          <a:prstGeom prst="rect">
            <a:avLst/>
          </a:prstGeom>
        </p:spPr>
      </p:pic>
      <p:grpSp>
        <p:nvGrpSpPr>
          <p:cNvPr name="Group 6" id="6"/>
          <p:cNvGrpSpPr>
            <a:grpSpLocks noChangeAspect="true"/>
          </p:cNvGrpSpPr>
          <p:nvPr/>
        </p:nvGrpSpPr>
        <p:grpSpPr>
          <a:xfrm rot="0">
            <a:off x="2655953" y="3947206"/>
            <a:ext cx="3477444" cy="3477430"/>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25000" b="-25000"/>
              </a:stretch>
            </a:blipFill>
          </p:spPr>
        </p:sp>
      </p:grpSp>
      <p:grpSp>
        <p:nvGrpSpPr>
          <p:cNvPr name="Group 8" id="8"/>
          <p:cNvGrpSpPr>
            <a:grpSpLocks noChangeAspect="true"/>
          </p:cNvGrpSpPr>
          <p:nvPr/>
        </p:nvGrpSpPr>
        <p:grpSpPr>
          <a:xfrm rot="0">
            <a:off x="6133397" y="3947206"/>
            <a:ext cx="3477444" cy="3477430"/>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24990" b="-24990"/>
              </a:stretch>
            </a:blipFill>
          </p:spPr>
        </p:sp>
      </p:grpSp>
      <p:grpSp>
        <p:nvGrpSpPr>
          <p:cNvPr name="Group 10" id="10"/>
          <p:cNvGrpSpPr>
            <a:grpSpLocks noChangeAspect="true"/>
          </p:cNvGrpSpPr>
          <p:nvPr/>
        </p:nvGrpSpPr>
        <p:grpSpPr>
          <a:xfrm rot="0">
            <a:off x="9610841" y="3947206"/>
            <a:ext cx="3477444" cy="3477430"/>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r="0" t="-25000" b="-25000"/>
              </a:stretch>
            </a:blipFill>
          </p:spPr>
        </p:sp>
      </p:grpSp>
      <p:grpSp>
        <p:nvGrpSpPr>
          <p:cNvPr name="Group 12" id="12"/>
          <p:cNvGrpSpPr>
            <a:grpSpLocks noChangeAspect="true"/>
          </p:cNvGrpSpPr>
          <p:nvPr/>
        </p:nvGrpSpPr>
        <p:grpSpPr>
          <a:xfrm rot="0">
            <a:off x="13088285" y="3947206"/>
            <a:ext cx="3477444" cy="3477430"/>
            <a:chOff x="0" y="0"/>
            <a:chExt cx="6350000" cy="6349975"/>
          </a:xfrm>
        </p:grpSpPr>
        <p:sp>
          <p:nvSpPr>
            <p:cNvPr name="Freeform 13" id="1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r="0" t="-912" b="-912"/>
              </a:stretch>
            </a:blipFill>
          </p:spPr>
        </p:sp>
      </p:grpSp>
      <p:grpSp>
        <p:nvGrpSpPr>
          <p:cNvPr name="Group 14" id="14"/>
          <p:cNvGrpSpPr/>
          <p:nvPr/>
        </p:nvGrpSpPr>
        <p:grpSpPr>
          <a:xfrm rot="0">
            <a:off x="2818320" y="7837698"/>
            <a:ext cx="3152711" cy="1268033"/>
            <a:chOff x="0" y="0"/>
            <a:chExt cx="2378450" cy="956622"/>
          </a:xfrm>
        </p:grpSpPr>
        <p:sp>
          <p:nvSpPr>
            <p:cNvPr name="Freeform 15" id="15"/>
            <p:cNvSpPr/>
            <p:nvPr/>
          </p:nvSpPr>
          <p:spPr>
            <a:xfrm>
              <a:off x="0" y="0"/>
              <a:ext cx="2378451" cy="956622"/>
            </a:xfrm>
            <a:custGeom>
              <a:avLst/>
              <a:gdLst/>
              <a:ahLst/>
              <a:cxnLst/>
              <a:rect r="r" b="b" t="t" l="l"/>
              <a:pathLst>
                <a:path h="956622" w="2378451">
                  <a:moveTo>
                    <a:pt x="73669" y="0"/>
                  </a:moveTo>
                  <a:lnTo>
                    <a:pt x="2304781" y="0"/>
                  </a:lnTo>
                  <a:cubicBezTo>
                    <a:pt x="2324320" y="0"/>
                    <a:pt x="2343058" y="7762"/>
                    <a:pt x="2356873" y="21577"/>
                  </a:cubicBezTo>
                  <a:cubicBezTo>
                    <a:pt x="2370689" y="35393"/>
                    <a:pt x="2378451" y="54131"/>
                    <a:pt x="2378451" y="73669"/>
                  </a:cubicBezTo>
                  <a:lnTo>
                    <a:pt x="2378451" y="882953"/>
                  </a:lnTo>
                  <a:cubicBezTo>
                    <a:pt x="2378451" y="902492"/>
                    <a:pt x="2370689" y="921230"/>
                    <a:pt x="2356873" y="935045"/>
                  </a:cubicBezTo>
                  <a:cubicBezTo>
                    <a:pt x="2343058" y="948861"/>
                    <a:pt x="2324320" y="956622"/>
                    <a:pt x="2304781" y="956622"/>
                  </a:cubicBezTo>
                  <a:lnTo>
                    <a:pt x="73669" y="956622"/>
                  </a:lnTo>
                  <a:cubicBezTo>
                    <a:pt x="54131" y="956622"/>
                    <a:pt x="35393" y="948861"/>
                    <a:pt x="21577" y="935045"/>
                  </a:cubicBezTo>
                  <a:cubicBezTo>
                    <a:pt x="7762" y="921230"/>
                    <a:pt x="0" y="902492"/>
                    <a:pt x="0" y="882953"/>
                  </a:cubicBezTo>
                  <a:lnTo>
                    <a:pt x="0" y="73669"/>
                  </a:lnTo>
                  <a:cubicBezTo>
                    <a:pt x="0" y="54131"/>
                    <a:pt x="7762" y="35393"/>
                    <a:pt x="21577" y="21577"/>
                  </a:cubicBezTo>
                  <a:cubicBezTo>
                    <a:pt x="35393" y="7762"/>
                    <a:pt x="54131" y="0"/>
                    <a:pt x="73669" y="0"/>
                  </a:cubicBezTo>
                  <a:close/>
                </a:path>
              </a:pathLst>
            </a:custGeom>
            <a:solidFill>
              <a:srgbClr val="FFFFEF"/>
            </a:solidFill>
            <a:ln>
              <a:noFill/>
            </a:ln>
          </p:spPr>
        </p:sp>
        <p:sp>
          <p:nvSpPr>
            <p:cNvPr name="TextBox 16" id="16"/>
            <p:cNvSpPr txBox="true"/>
            <p:nvPr/>
          </p:nvSpPr>
          <p:spPr>
            <a:xfrm>
              <a:off x="0" y="-38100"/>
              <a:ext cx="812800" cy="850900"/>
            </a:xfrm>
            <a:prstGeom prst="rect">
              <a:avLst/>
            </a:prstGeom>
          </p:spPr>
          <p:txBody>
            <a:bodyPr anchor="ctr" rtlCol="false" tIns="254000" lIns="254000" bIns="254000" rIns="254000"/>
            <a:lstStyle/>
            <a:p>
              <a:pPr algn="ctr">
                <a:lnSpc>
                  <a:spcPts val="3079"/>
                </a:lnSpc>
              </a:pPr>
              <a:r>
                <a:rPr lang="en-US" sz="2199">
                  <a:solidFill>
                    <a:srgbClr val="303030"/>
                  </a:solidFill>
                  <a:latin typeface="Roca Two Black"/>
                </a:rPr>
                <a:t>Alpina Damayanti</a:t>
              </a:r>
            </a:p>
            <a:p>
              <a:pPr algn="ctr">
                <a:lnSpc>
                  <a:spcPts val="3079"/>
                </a:lnSpc>
              </a:pPr>
              <a:r>
                <a:rPr lang="en-US" sz="2199">
                  <a:solidFill>
                    <a:srgbClr val="303030"/>
                  </a:solidFill>
                  <a:latin typeface="Roca Two Black"/>
                </a:rPr>
                <a:t>120450054</a:t>
              </a:r>
            </a:p>
          </p:txBody>
        </p:sp>
      </p:grpSp>
      <p:grpSp>
        <p:nvGrpSpPr>
          <p:cNvPr name="Group 17" id="17"/>
          <p:cNvGrpSpPr/>
          <p:nvPr/>
        </p:nvGrpSpPr>
        <p:grpSpPr>
          <a:xfrm rot="0">
            <a:off x="6295764" y="7837698"/>
            <a:ext cx="3152711" cy="1268033"/>
            <a:chOff x="0" y="0"/>
            <a:chExt cx="2378450" cy="956622"/>
          </a:xfrm>
        </p:grpSpPr>
        <p:sp>
          <p:nvSpPr>
            <p:cNvPr name="Freeform 18" id="18"/>
            <p:cNvSpPr/>
            <p:nvPr/>
          </p:nvSpPr>
          <p:spPr>
            <a:xfrm>
              <a:off x="0" y="0"/>
              <a:ext cx="2378451" cy="956622"/>
            </a:xfrm>
            <a:custGeom>
              <a:avLst/>
              <a:gdLst/>
              <a:ahLst/>
              <a:cxnLst/>
              <a:rect r="r" b="b" t="t" l="l"/>
              <a:pathLst>
                <a:path h="956622" w="2378451">
                  <a:moveTo>
                    <a:pt x="73669" y="0"/>
                  </a:moveTo>
                  <a:lnTo>
                    <a:pt x="2304781" y="0"/>
                  </a:lnTo>
                  <a:cubicBezTo>
                    <a:pt x="2324320" y="0"/>
                    <a:pt x="2343058" y="7762"/>
                    <a:pt x="2356873" y="21577"/>
                  </a:cubicBezTo>
                  <a:cubicBezTo>
                    <a:pt x="2370689" y="35393"/>
                    <a:pt x="2378451" y="54131"/>
                    <a:pt x="2378451" y="73669"/>
                  </a:cubicBezTo>
                  <a:lnTo>
                    <a:pt x="2378451" y="882953"/>
                  </a:lnTo>
                  <a:cubicBezTo>
                    <a:pt x="2378451" y="902492"/>
                    <a:pt x="2370689" y="921230"/>
                    <a:pt x="2356873" y="935045"/>
                  </a:cubicBezTo>
                  <a:cubicBezTo>
                    <a:pt x="2343058" y="948861"/>
                    <a:pt x="2324320" y="956622"/>
                    <a:pt x="2304781" y="956622"/>
                  </a:cubicBezTo>
                  <a:lnTo>
                    <a:pt x="73669" y="956622"/>
                  </a:lnTo>
                  <a:cubicBezTo>
                    <a:pt x="54131" y="956622"/>
                    <a:pt x="35393" y="948861"/>
                    <a:pt x="21577" y="935045"/>
                  </a:cubicBezTo>
                  <a:cubicBezTo>
                    <a:pt x="7762" y="921230"/>
                    <a:pt x="0" y="902492"/>
                    <a:pt x="0" y="882953"/>
                  </a:cubicBezTo>
                  <a:lnTo>
                    <a:pt x="0" y="73669"/>
                  </a:lnTo>
                  <a:cubicBezTo>
                    <a:pt x="0" y="54131"/>
                    <a:pt x="7762" y="35393"/>
                    <a:pt x="21577" y="21577"/>
                  </a:cubicBezTo>
                  <a:cubicBezTo>
                    <a:pt x="35393" y="7762"/>
                    <a:pt x="54131" y="0"/>
                    <a:pt x="73669" y="0"/>
                  </a:cubicBezTo>
                  <a:close/>
                </a:path>
              </a:pathLst>
            </a:custGeom>
            <a:solidFill>
              <a:srgbClr val="FFFFEF"/>
            </a:solidFill>
            <a:ln>
              <a:noFill/>
            </a:ln>
          </p:spPr>
        </p:sp>
        <p:sp>
          <p:nvSpPr>
            <p:cNvPr name="TextBox 19" id="19"/>
            <p:cNvSpPr txBox="true"/>
            <p:nvPr/>
          </p:nvSpPr>
          <p:spPr>
            <a:xfrm>
              <a:off x="0" y="-38100"/>
              <a:ext cx="812800" cy="850900"/>
            </a:xfrm>
            <a:prstGeom prst="rect">
              <a:avLst/>
            </a:prstGeom>
          </p:spPr>
          <p:txBody>
            <a:bodyPr anchor="ctr" rtlCol="false" tIns="254000" lIns="254000" bIns="254000" rIns="254000"/>
            <a:lstStyle/>
            <a:p>
              <a:pPr algn="ctr">
                <a:lnSpc>
                  <a:spcPts val="3079"/>
                </a:lnSpc>
              </a:pPr>
              <a:r>
                <a:rPr lang="en-US" sz="2199">
                  <a:solidFill>
                    <a:srgbClr val="303030"/>
                  </a:solidFill>
                  <a:latin typeface="Roca Two Black"/>
                </a:rPr>
                <a:t>Arfyani Deiastuti</a:t>
              </a:r>
            </a:p>
            <a:p>
              <a:pPr algn="ctr">
                <a:lnSpc>
                  <a:spcPts val="3079"/>
                </a:lnSpc>
              </a:pPr>
              <a:r>
                <a:rPr lang="en-US" sz="2199">
                  <a:solidFill>
                    <a:srgbClr val="303030"/>
                  </a:solidFill>
                  <a:latin typeface="Roca Two Black"/>
                </a:rPr>
                <a:t>120450006</a:t>
              </a:r>
            </a:p>
          </p:txBody>
        </p:sp>
      </p:grpSp>
      <p:grpSp>
        <p:nvGrpSpPr>
          <p:cNvPr name="Group 20" id="20"/>
          <p:cNvGrpSpPr/>
          <p:nvPr/>
        </p:nvGrpSpPr>
        <p:grpSpPr>
          <a:xfrm rot="0">
            <a:off x="9773208" y="7837698"/>
            <a:ext cx="3152711" cy="1644218"/>
            <a:chOff x="0" y="0"/>
            <a:chExt cx="2378450" cy="1240422"/>
          </a:xfrm>
        </p:grpSpPr>
        <p:sp>
          <p:nvSpPr>
            <p:cNvPr name="Freeform 21" id="21"/>
            <p:cNvSpPr/>
            <p:nvPr/>
          </p:nvSpPr>
          <p:spPr>
            <a:xfrm>
              <a:off x="0" y="0"/>
              <a:ext cx="2378451" cy="1240422"/>
            </a:xfrm>
            <a:custGeom>
              <a:avLst/>
              <a:gdLst/>
              <a:ahLst/>
              <a:cxnLst/>
              <a:rect r="r" b="b" t="t" l="l"/>
              <a:pathLst>
                <a:path h="1240422" w="2378451">
                  <a:moveTo>
                    <a:pt x="73669" y="0"/>
                  </a:moveTo>
                  <a:lnTo>
                    <a:pt x="2304781" y="0"/>
                  </a:lnTo>
                  <a:cubicBezTo>
                    <a:pt x="2324320" y="0"/>
                    <a:pt x="2343058" y="7762"/>
                    <a:pt x="2356873" y="21577"/>
                  </a:cubicBezTo>
                  <a:cubicBezTo>
                    <a:pt x="2370689" y="35393"/>
                    <a:pt x="2378451" y="54131"/>
                    <a:pt x="2378451" y="73669"/>
                  </a:cubicBezTo>
                  <a:lnTo>
                    <a:pt x="2378451" y="1166753"/>
                  </a:lnTo>
                  <a:cubicBezTo>
                    <a:pt x="2378451" y="1186291"/>
                    <a:pt x="2370689" y="1205029"/>
                    <a:pt x="2356873" y="1218845"/>
                  </a:cubicBezTo>
                  <a:cubicBezTo>
                    <a:pt x="2343058" y="1232660"/>
                    <a:pt x="2324320" y="1240422"/>
                    <a:pt x="2304781" y="1240422"/>
                  </a:cubicBezTo>
                  <a:lnTo>
                    <a:pt x="73669" y="1240422"/>
                  </a:lnTo>
                  <a:cubicBezTo>
                    <a:pt x="54131" y="1240422"/>
                    <a:pt x="35393" y="1232660"/>
                    <a:pt x="21577" y="1218845"/>
                  </a:cubicBezTo>
                  <a:cubicBezTo>
                    <a:pt x="7762" y="1205029"/>
                    <a:pt x="0" y="1186291"/>
                    <a:pt x="0" y="1166753"/>
                  </a:cubicBezTo>
                  <a:lnTo>
                    <a:pt x="0" y="73669"/>
                  </a:lnTo>
                  <a:cubicBezTo>
                    <a:pt x="0" y="54131"/>
                    <a:pt x="7762" y="35393"/>
                    <a:pt x="21577" y="21577"/>
                  </a:cubicBezTo>
                  <a:cubicBezTo>
                    <a:pt x="35393" y="7762"/>
                    <a:pt x="54131" y="0"/>
                    <a:pt x="73669" y="0"/>
                  </a:cubicBezTo>
                  <a:close/>
                </a:path>
              </a:pathLst>
            </a:custGeom>
            <a:solidFill>
              <a:srgbClr val="FFFFEF"/>
            </a:solidFill>
            <a:ln>
              <a:noFill/>
            </a:ln>
          </p:spPr>
        </p:sp>
        <p:sp>
          <p:nvSpPr>
            <p:cNvPr name="TextBox 22" id="22"/>
            <p:cNvSpPr txBox="true"/>
            <p:nvPr/>
          </p:nvSpPr>
          <p:spPr>
            <a:xfrm>
              <a:off x="0" y="-38100"/>
              <a:ext cx="812800" cy="850900"/>
            </a:xfrm>
            <a:prstGeom prst="rect">
              <a:avLst/>
            </a:prstGeom>
          </p:spPr>
          <p:txBody>
            <a:bodyPr anchor="ctr" rtlCol="false" tIns="254000" lIns="254000" bIns="254000" rIns="254000"/>
            <a:lstStyle/>
            <a:p>
              <a:pPr algn="ctr">
                <a:lnSpc>
                  <a:spcPts val="3079"/>
                </a:lnSpc>
              </a:pPr>
              <a:r>
                <a:rPr lang="en-US" sz="2199">
                  <a:solidFill>
                    <a:srgbClr val="303030"/>
                  </a:solidFill>
                  <a:latin typeface="Roca Two Black"/>
                </a:rPr>
                <a:t>Bintang Annisa Maharani</a:t>
              </a:r>
            </a:p>
            <a:p>
              <a:pPr algn="ctr">
                <a:lnSpc>
                  <a:spcPts val="3079"/>
                </a:lnSpc>
              </a:pPr>
              <a:r>
                <a:rPr lang="en-US" sz="2199">
                  <a:solidFill>
                    <a:srgbClr val="303030"/>
                  </a:solidFill>
                  <a:latin typeface="Roca Two Black"/>
                </a:rPr>
                <a:t>120450002</a:t>
              </a:r>
            </a:p>
          </p:txBody>
        </p:sp>
      </p:grpSp>
      <p:grpSp>
        <p:nvGrpSpPr>
          <p:cNvPr name="Group 23" id="23"/>
          <p:cNvGrpSpPr/>
          <p:nvPr/>
        </p:nvGrpSpPr>
        <p:grpSpPr>
          <a:xfrm rot="0">
            <a:off x="13314272" y="7837698"/>
            <a:ext cx="3152711" cy="1268033"/>
            <a:chOff x="0" y="0"/>
            <a:chExt cx="2378450" cy="956622"/>
          </a:xfrm>
        </p:grpSpPr>
        <p:sp>
          <p:nvSpPr>
            <p:cNvPr name="Freeform 24" id="24"/>
            <p:cNvSpPr/>
            <p:nvPr/>
          </p:nvSpPr>
          <p:spPr>
            <a:xfrm>
              <a:off x="0" y="0"/>
              <a:ext cx="2378451" cy="956622"/>
            </a:xfrm>
            <a:custGeom>
              <a:avLst/>
              <a:gdLst/>
              <a:ahLst/>
              <a:cxnLst/>
              <a:rect r="r" b="b" t="t" l="l"/>
              <a:pathLst>
                <a:path h="956622" w="2378451">
                  <a:moveTo>
                    <a:pt x="73669" y="0"/>
                  </a:moveTo>
                  <a:lnTo>
                    <a:pt x="2304781" y="0"/>
                  </a:lnTo>
                  <a:cubicBezTo>
                    <a:pt x="2324320" y="0"/>
                    <a:pt x="2343058" y="7762"/>
                    <a:pt x="2356873" y="21577"/>
                  </a:cubicBezTo>
                  <a:cubicBezTo>
                    <a:pt x="2370689" y="35393"/>
                    <a:pt x="2378451" y="54131"/>
                    <a:pt x="2378451" y="73669"/>
                  </a:cubicBezTo>
                  <a:lnTo>
                    <a:pt x="2378451" y="882953"/>
                  </a:lnTo>
                  <a:cubicBezTo>
                    <a:pt x="2378451" y="902492"/>
                    <a:pt x="2370689" y="921230"/>
                    <a:pt x="2356873" y="935045"/>
                  </a:cubicBezTo>
                  <a:cubicBezTo>
                    <a:pt x="2343058" y="948861"/>
                    <a:pt x="2324320" y="956622"/>
                    <a:pt x="2304781" y="956622"/>
                  </a:cubicBezTo>
                  <a:lnTo>
                    <a:pt x="73669" y="956622"/>
                  </a:lnTo>
                  <a:cubicBezTo>
                    <a:pt x="54131" y="956622"/>
                    <a:pt x="35393" y="948861"/>
                    <a:pt x="21577" y="935045"/>
                  </a:cubicBezTo>
                  <a:cubicBezTo>
                    <a:pt x="7762" y="921230"/>
                    <a:pt x="0" y="902492"/>
                    <a:pt x="0" y="882953"/>
                  </a:cubicBezTo>
                  <a:lnTo>
                    <a:pt x="0" y="73669"/>
                  </a:lnTo>
                  <a:cubicBezTo>
                    <a:pt x="0" y="54131"/>
                    <a:pt x="7762" y="35393"/>
                    <a:pt x="21577" y="21577"/>
                  </a:cubicBezTo>
                  <a:cubicBezTo>
                    <a:pt x="35393" y="7762"/>
                    <a:pt x="54131" y="0"/>
                    <a:pt x="73669" y="0"/>
                  </a:cubicBezTo>
                  <a:close/>
                </a:path>
              </a:pathLst>
            </a:custGeom>
            <a:solidFill>
              <a:srgbClr val="FFFFEF"/>
            </a:solidFill>
            <a:ln>
              <a:noFill/>
            </a:ln>
          </p:spPr>
        </p:sp>
        <p:sp>
          <p:nvSpPr>
            <p:cNvPr name="TextBox 25" id="25"/>
            <p:cNvSpPr txBox="true"/>
            <p:nvPr/>
          </p:nvSpPr>
          <p:spPr>
            <a:xfrm>
              <a:off x="0" y="-38100"/>
              <a:ext cx="812800" cy="850900"/>
            </a:xfrm>
            <a:prstGeom prst="rect">
              <a:avLst/>
            </a:prstGeom>
          </p:spPr>
          <p:txBody>
            <a:bodyPr anchor="ctr" rtlCol="false" tIns="254000" lIns="254000" bIns="254000" rIns="254000"/>
            <a:lstStyle/>
            <a:p>
              <a:pPr algn="ctr">
                <a:lnSpc>
                  <a:spcPts val="3079"/>
                </a:lnSpc>
              </a:pPr>
              <a:r>
                <a:rPr lang="en-US" sz="2199">
                  <a:solidFill>
                    <a:srgbClr val="303030"/>
                  </a:solidFill>
                  <a:latin typeface="Roca Two Black"/>
                </a:rPr>
                <a:t>Hanna Septiani</a:t>
              </a:r>
            </a:p>
            <a:p>
              <a:pPr algn="ctr">
                <a:lnSpc>
                  <a:spcPts val="3079"/>
                </a:lnSpc>
              </a:pPr>
              <a:r>
                <a:rPr lang="en-US" sz="2199">
                  <a:solidFill>
                    <a:srgbClr val="303030"/>
                  </a:solidFill>
                  <a:latin typeface="Roca Two Black"/>
                </a:rPr>
                <a:t>120450064</a:t>
              </a:r>
            </a:p>
          </p:txBody>
        </p:sp>
      </p:grpSp>
      <p:sp>
        <p:nvSpPr>
          <p:cNvPr name="TextBox 26" id="26"/>
          <p:cNvSpPr txBox="true"/>
          <p:nvPr/>
        </p:nvSpPr>
        <p:spPr>
          <a:xfrm rot="0">
            <a:off x="2656875" y="964193"/>
            <a:ext cx="12974249" cy="1149350"/>
          </a:xfrm>
          <a:prstGeom prst="rect">
            <a:avLst/>
          </a:prstGeom>
        </p:spPr>
        <p:txBody>
          <a:bodyPr anchor="t" rtlCol="false" tIns="0" lIns="0" bIns="0" rIns="0">
            <a:spAutoFit/>
          </a:bodyPr>
          <a:lstStyle/>
          <a:p>
            <a:pPr algn="ctr" marL="0" indent="0" lvl="0">
              <a:lnSpc>
                <a:spcPts val="8800"/>
              </a:lnSpc>
              <a:spcBef>
                <a:spcPct val="0"/>
              </a:spcBef>
            </a:pPr>
            <a:r>
              <a:rPr lang="en-US" sz="8000">
                <a:solidFill>
                  <a:srgbClr val="00492C"/>
                </a:solidFill>
                <a:latin typeface="Roca Two Black"/>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0200216" cy="11362622"/>
          </a:xfrm>
        </p:grpSpPr>
        <p:sp>
          <p:nvSpPr>
            <p:cNvPr name="Freeform 3" id="3"/>
            <p:cNvSpPr/>
            <p:nvPr/>
          </p:nvSpPr>
          <p:spPr>
            <a:xfrm>
              <a:off x="0" y="0"/>
              <a:ext cx="20200217" cy="11362622"/>
            </a:xfrm>
            <a:custGeom>
              <a:avLst/>
              <a:gdLst/>
              <a:ahLst/>
              <a:cxnLst/>
              <a:rect r="r" b="b" t="t" l="l"/>
              <a:pathLst>
                <a:path h="11362622" w="20200217">
                  <a:moveTo>
                    <a:pt x="19974156" y="0"/>
                  </a:moveTo>
                  <a:lnTo>
                    <a:pt x="0" y="0"/>
                  </a:lnTo>
                  <a:lnTo>
                    <a:pt x="0" y="11362622"/>
                  </a:lnTo>
                  <a:lnTo>
                    <a:pt x="20200217" y="11362622"/>
                  </a:lnTo>
                  <a:lnTo>
                    <a:pt x="20200217" y="0"/>
                  </a:lnTo>
                  <a:lnTo>
                    <a:pt x="19974156" y="0"/>
                  </a:lnTo>
                  <a:close/>
                  <a:moveTo>
                    <a:pt x="19974156" y="11136562"/>
                  </a:moveTo>
                  <a:lnTo>
                    <a:pt x="228600" y="11136562"/>
                  </a:lnTo>
                  <a:lnTo>
                    <a:pt x="228600" y="228600"/>
                  </a:lnTo>
                  <a:lnTo>
                    <a:pt x="19974156" y="228600"/>
                  </a:lnTo>
                  <a:lnTo>
                    <a:pt x="19974156" y="11136562"/>
                  </a:lnTo>
                  <a:close/>
                </a:path>
              </a:pathLst>
            </a:custGeom>
            <a:solidFill>
              <a:srgbClr val="FFFFEF"/>
            </a:solidFill>
          </p:spPr>
        </p:sp>
      </p:grpSp>
      <p:graphicFrame>
        <p:nvGraphicFramePr>
          <p:cNvPr name="Table 4" id="4"/>
          <p:cNvGraphicFramePr>
            <a:graphicFrameLocks noGrp="true"/>
          </p:cNvGraphicFramePr>
          <p:nvPr/>
        </p:nvGraphicFramePr>
        <p:xfrm>
          <a:off x="2195279" y="3670471"/>
          <a:ext cx="11627713" cy="4500945"/>
        </p:xfrm>
        <a:graphic>
          <a:graphicData uri="http://schemas.openxmlformats.org/drawingml/2006/table">
            <a:tbl>
              <a:tblPr/>
              <a:tblGrid>
                <a:gridCol w="2271492"/>
                <a:gridCol w="9356221"/>
              </a:tblGrid>
              <a:tr h="1142308">
                <a:tc>
                  <a:txBody>
                    <a:bodyPr anchor="t" rtlCol="false"/>
                    <a:lstStyle/>
                    <a:p>
                      <a:pPr algn="l">
                        <a:defRPr/>
                      </a:pPr>
                      <a:r>
                        <a:rPr lang="en-US" sz="3000">
                          <a:solidFill>
                            <a:srgbClr val="00492C"/>
                          </a:solidFill>
                          <a:latin typeface="Roca Two Bold"/>
                        </a:rPr>
                        <a:t>1</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19050">
                      <a:solidFill>
                        <a:srgbClr val="FFFFEF"/>
                      </a:solidFill>
                      <a:prstDash val="solid"/>
                      <a:round/>
                      <a:headEnd type="none" w="med" len="med"/>
                      <a:tailEnd type="none" w="med" len="med"/>
                    </a:lnB>
                  </a:tcPr>
                </a:tc>
                <a:tc>
                  <a:txBody>
                    <a:bodyPr anchor="t" rtlCol="false"/>
                    <a:lstStyle/>
                    <a:p>
                      <a:pPr algn="l">
                        <a:defRPr/>
                      </a:pPr>
                      <a:r>
                        <a:rPr lang="en-US" sz="2999">
                          <a:solidFill>
                            <a:srgbClr val="00492C"/>
                          </a:solidFill>
                          <a:latin typeface="TT Norms Bold"/>
                        </a:rPr>
                        <a:t>PENDAHULUAN</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19050">
                      <a:solidFill>
                        <a:srgbClr val="FFFFEF"/>
                      </a:solidFill>
                      <a:prstDash val="solid"/>
                      <a:round/>
                      <a:headEnd type="none" w="med" len="med"/>
                      <a:tailEnd type="none" w="med" len="med"/>
                    </a:lnB>
                  </a:tcPr>
                </a:tc>
              </a:tr>
              <a:tr h="1154332">
                <a:tc>
                  <a:txBody>
                    <a:bodyPr anchor="t" rtlCol="false"/>
                    <a:lstStyle/>
                    <a:p>
                      <a:pPr algn="l">
                        <a:defRPr/>
                      </a:pPr>
                      <a:r>
                        <a:rPr lang="en-US" sz="3000">
                          <a:solidFill>
                            <a:srgbClr val="00492C"/>
                          </a:solidFill>
                          <a:latin typeface="Roca Two Bold"/>
                        </a:rPr>
                        <a:t>2</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FFFFEF"/>
                      </a:solidFill>
                      <a:prstDash val="solid"/>
                      <a:round/>
                      <a:headEnd type="none" w="med" len="med"/>
                      <a:tailEnd type="none" w="med" len="med"/>
                    </a:lnT>
                    <a:lnB cmpd="sng" algn="ctr" cap="flat" w="19050">
                      <a:solidFill>
                        <a:srgbClr val="FFFFEF"/>
                      </a:solidFill>
                      <a:prstDash val="solid"/>
                      <a:round/>
                      <a:headEnd type="none" w="med" len="med"/>
                      <a:tailEnd type="none" w="med" len="med"/>
                    </a:lnB>
                  </a:tcPr>
                </a:tc>
                <a:tc>
                  <a:txBody>
                    <a:bodyPr anchor="t" rtlCol="false"/>
                    <a:lstStyle/>
                    <a:p>
                      <a:pPr algn="l">
                        <a:defRPr/>
                      </a:pPr>
                      <a:r>
                        <a:rPr lang="en-US" sz="3000">
                          <a:solidFill>
                            <a:srgbClr val="00492C"/>
                          </a:solidFill>
                          <a:latin typeface="TT Norms Bold"/>
                        </a:rPr>
                        <a:t>METODE</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FFFFEF"/>
                      </a:solidFill>
                      <a:prstDash val="solid"/>
                      <a:round/>
                      <a:headEnd type="none" w="med" len="med"/>
                      <a:tailEnd type="none" w="med" len="med"/>
                    </a:lnT>
                    <a:lnB cmpd="sng" algn="ctr" cap="flat" w="19050">
                      <a:solidFill>
                        <a:srgbClr val="FFFFEF"/>
                      </a:solidFill>
                      <a:prstDash val="solid"/>
                      <a:round/>
                      <a:headEnd type="none" w="med" len="med"/>
                      <a:tailEnd type="none" w="med" len="med"/>
                    </a:lnB>
                  </a:tcPr>
                </a:tc>
              </a:tr>
              <a:tr h="1154332">
                <a:tc>
                  <a:txBody>
                    <a:bodyPr anchor="t" rtlCol="false"/>
                    <a:lstStyle/>
                    <a:p>
                      <a:pPr algn="l">
                        <a:defRPr/>
                      </a:pPr>
                      <a:r>
                        <a:rPr lang="en-US" sz="3000">
                          <a:solidFill>
                            <a:srgbClr val="00492C"/>
                          </a:solidFill>
                          <a:latin typeface="Roca Two Bold"/>
                        </a:rPr>
                        <a:t>3</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FFFFEF"/>
                      </a:solidFill>
                      <a:prstDash val="solid"/>
                      <a:round/>
                      <a:headEnd type="none" w="med" len="med"/>
                      <a:tailEnd type="none" w="med" len="med"/>
                    </a:lnT>
                    <a:lnB cmpd="sng" algn="ctr" cap="flat" w="19050">
                      <a:solidFill>
                        <a:srgbClr val="FFFFEF"/>
                      </a:solidFill>
                      <a:prstDash val="solid"/>
                      <a:round/>
                      <a:headEnd type="none" w="med" len="med"/>
                      <a:tailEnd type="none" w="med" len="med"/>
                    </a:lnB>
                  </a:tcPr>
                </a:tc>
                <a:tc>
                  <a:txBody>
                    <a:bodyPr anchor="t" rtlCol="false"/>
                    <a:lstStyle/>
                    <a:p>
                      <a:pPr algn="l">
                        <a:defRPr/>
                      </a:pPr>
                      <a:r>
                        <a:rPr lang="en-US" sz="3000">
                          <a:solidFill>
                            <a:srgbClr val="00492C"/>
                          </a:solidFill>
                          <a:latin typeface="TT Norms Bold"/>
                        </a:rPr>
                        <a:t>HASIL DAN PEMBAHASAN</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FFFFEF"/>
                      </a:solidFill>
                      <a:prstDash val="solid"/>
                      <a:round/>
                      <a:headEnd type="none" w="med" len="med"/>
                      <a:tailEnd type="none" w="med" len="med"/>
                    </a:lnT>
                    <a:lnB cmpd="sng" algn="ctr" cap="flat" w="19050">
                      <a:solidFill>
                        <a:srgbClr val="FFFFEF"/>
                      </a:solidFill>
                      <a:prstDash val="solid"/>
                      <a:round/>
                      <a:headEnd type="none" w="med" len="med"/>
                      <a:tailEnd type="none" w="med" len="med"/>
                    </a:lnB>
                  </a:tcPr>
                </a:tc>
              </a:tr>
              <a:tr h="1049972">
                <a:tc>
                  <a:txBody>
                    <a:bodyPr anchor="t" rtlCol="false"/>
                    <a:lstStyle/>
                    <a:p>
                      <a:pPr algn="l">
                        <a:defRPr/>
                      </a:pPr>
                      <a:r>
                        <a:rPr lang="en-US" sz="3000">
                          <a:solidFill>
                            <a:srgbClr val="00492C"/>
                          </a:solidFill>
                          <a:latin typeface="Roca Two Bold"/>
                        </a:rPr>
                        <a:t>4</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FFFFEF"/>
                      </a:solidFill>
                      <a:prstDash val="solid"/>
                      <a:round/>
                      <a:headEnd type="none" w="med" len="med"/>
                      <a:tailEnd type="none" w="med" len="med"/>
                    </a:lnT>
                    <a:lnB cmpd="sng" algn="ctr" cap="flat" w="19050">
                      <a:solidFill>
                        <a:srgbClr val="FFFFEF"/>
                      </a:solidFill>
                      <a:prstDash val="solid"/>
                      <a:round/>
                      <a:headEnd type="none" w="med" len="med"/>
                      <a:tailEnd type="none" w="med" len="med"/>
                    </a:lnB>
                  </a:tcPr>
                </a:tc>
                <a:tc>
                  <a:txBody>
                    <a:bodyPr anchor="t" rtlCol="false"/>
                    <a:lstStyle/>
                    <a:p>
                      <a:pPr algn="l">
                        <a:defRPr/>
                      </a:pPr>
                      <a:r>
                        <a:rPr lang="en-US" sz="3000">
                          <a:solidFill>
                            <a:srgbClr val="00492C"/>
                          </a:solidFill>
                          <a:latin typeface="TT Norms Bold"/>
                        </a:rPr>
                        <a:t>KESIMPULAN</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FFFFEF"/>
                      </a:solidFill>
                      <a:prstDash val="solid"/>
                      <a:round/>
                      <a:headEnd type="none" w="med" len="med"/>
                      <a:tailEnd type="none" w="med" len="med"/>
                    </a:lnT>
                    <a:lnB cmpd="sng" algn="ctr" cap="flat" w="19050">
                      <a:solidFill>
                        <a:srgbClr val="FFFFEF"/>
                      </a:solidFill>
                      <a:prstDash val="solid"/>
                      <a:round/>
                      <a:headEnd type="none" w="med" len="med"/>
                      <a:tailEnd type="none" w="med" len="med"/>
                    </a:lnB>
                  </a:tcPr>
                </a:tc>
              </a:tr>
            </a:tbl>
          </a:graphicData>
        </a:graphic>
      </p:graphicFrame>
      <p:sp>
        <p:nvSpPr>
          <p:cNvPr name="TextBox 5" id="5"/>
          <p:cNvSpPr txBox="true"/>
          <p:nvPr/>
        </p:nvSpPr>
        <p:spPr>
          <a:xfrm rot="0">
            <a:off x="1028700" y="1731691"/>
            <a:ext cx="8115300" cy="1149350"/>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00492C"/>
                </a:solidFill>
                <a:latin typeface="Roca Two Black"/>
              </a:rPr>
              <a:t>Table of Content</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148491" y="1250080"/>
            <a:ext cx="3489676" cy="3726838"/>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8167" y="7822764"/>
            <a:ext cx="2626608" cy="246423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04174">
            <a:off x="-2894748" y="6370421"/>
            <a:ext cx="5305909" cy="528661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51072" y="-1137508"/>
            <a:ext cx="5109266" cy="5090686"/>
          </a:xfrm>
          <a:prstGeom prst="rect">
            <a:avLst/>
          </a:prstGeom>
        </p:spPr>
      </p:pic>
      <p:grpSp>
        <p:nvGrpSpPr>
          <p:cNvPr name="Group 4" id="4"/>
          <p:cNvGrpSpPr/>
          <p:nvPr/>
        </p:nvGrpSpPr>
        <p:grpSpPr>
          <a:xfrm rot="0">
            <a:off x="1315091" y="9391650"/>
            <a:ext cx="15657818" cy="701929"/>
            <a:chOff x="0" y="0"/>
            <a:chExt cx="10870499" cy="487317"/>
          </a:xfrm>
        </p:grpSpPr>
        <p:sp>
          <p:nvSpPr>
            <p:cNvPr name="Freeform 5" id="5"/>
            <p:cNvSpPr/>
            <p:nvPr/>
          </p:nvSpPr>
          <p:spPr>
            <a:xfrm>
              <a:off x="0" y="0"/>
              <a:ext cx="10870499" cy="487317"/>
            </a:xfrm>
            <a:custGeom>
              <a:avLst/>
              <a:gdLst/>
              <a:ahLst/>
              <a:cxnLst/>
              <a:rect r="r" b="b" t="t" l="l"/>
              <a:pathLst>
                <a:path h="487317" w="10870499">
                  <a:moveTo>
                    <a:pt x="14833" y="0"/>
                  </a:moveTo>
                  <a:lnTo>
                    <a:pt x="10855666" y="0"/>
                  </a:lnTo>
                  <a:cubicBezTo>
                    <a:pt x="10863858" y="0"/>
                    <a:pt x="10870499" y="6641"/>
                    <a:pt x="10870499" y="14833"/>
                  </a:cubicBezTo>
                  <a:lnTo>
                    <a:pt x="10870499" y="472483"/>
                  </a:lnTo>
                  <a:cubicBezTo>
                    <a:pt x="10870499" y="480676"/>
                    <a:pt x="10863858" y="487317"/>
                    <a:pt x="10855666" y="487317"/>
                  </a:cubicBezTo>
                  <a:lnTo>
                    <a:pt x="14833" y="487317"/>
                  </a:lnTo>
                  <a:cubicBezTo>
                    <a:pt x="6641" y="487317"/>
                    <a:pt x="0" y="480676"/>
                    <a:pt x="0" y="472483"/>
                  </a:cubicBezTo>
                  <a:lnTo>
                    <a:pt x="0" y="14833"/>
                  </a:lnTo>
                  <a:cubicBezTo>
                    <a:pt x="0" y="6641"/>
                    <a:pt x="6641" y="0"/>
                    <a:pt x="14833" y="0"/>
                  </a:cubicBezTo>
                  <a:close/>
                </a:path>
              </a:pathLst>
            </a:custGeom>
            <a:solidFill>
              <a:srgbClr val="FFFFEF"/>
            </a:solidFill>
            <a:ln>
              <a:noFill/>
            </a:ln>
          </p:spPr>
        </p:sp>
        <p:sp>
          <p:nvSpPr>
            <p:cNvPr name="TextBox 6" id="6"/>
            <p:cNvSpPr txBox="true"/>
            <p:nvPr/>
          </p:nvSpPr>
          <p:spPr>
            <a:xfrm>
              <a:off x="0" y="-28575"/>
              <a:ext cx="812800" cy="841375"/>
            </a:xfrm>
            <a:prstGeom prst="rect">
              <a:avLst/>
            </a:prstGeom>
          </p:spPr>
          <p:txBody>
            <a:bodyPr anchor="ctr" rtlCol="false" tIns="254000" lIns="254000" bIns="254000" rIns="254000"/>
            <a:lstStyle/>
            <a:p>
              <a:pPr algn="ctr">
                <a:lnSpc>
                  <a:spcPts val="2239"/>
                </a:lnSpc>
              </a:pPr>
              <a:r>
                <a:rPr lang="en-US" sz="1599">
                  <a:solidFill>
                    <a:srgbClr val="303030"/>
                  </a:solidFill>
                  <a:latin typeface="TT Norms Bold"/>
                </a:rPr>
                <a:t>Raisin Seed Classification Analysis Using Support Vector Machine Method</a:t>
              </a:r>
            </a:p>
          </p:txBody>
        </p:sp>
      </p:grpSp>
      <p:grpSp>
        <p:nvGrpSpPr>
          <p:cNvPr name="Group 7" id="7"/>
          <p:cNvGrpSpPr/>
          <p:nvPr/>
        </p:nvGrpSpPr>
        <p:grpSpPr>
          <a:xfrm rot="0">
            <a:off x="14355213" y="628373"/>
            <a:ext cx="2617696" cy="1253900"/>
            <a:chOff x="0" y="0"/>
            <a:chExt cx="769848" cy="368764"/>
          </a:xfrm>
        </p:grpSpPr>
        <p:sp>
          <p:nvSpPr>
            <p:cNvPr name="Freeform 8" id="8">
              <a:hlinkClick r:id="rId4" action="ppaction://hlinksldjump"/>
            </p:cNvPr>
            <p:cNvSpPr/>
            <p:nvPr/>
          </p:nvSpPr>
          <p:spPr>
            <a:xfrm>
              <a:off x="325945" y="0"/>
              <a:ext cx="117957" cy="368764"/>
            </a:xfrm>
            <a:custGeom>
              <a:avLst/>
              <a:gdLst/>
              <a:ahLst/>
              <a:cxnLst/>
              <a:rect r="r" b="b" t="t" l="l"/>
              <a:pathLst>
                <a:path h="368764" w="117957">
                  <a:moveTo>
                    <a:pt x="58979" y="0"/>
                  </a:moveTo>
                  <a:cubicBezTo>
                    <a:pt x="117957" y="115847"/>
                    <a:pt x="117957" y="252917"/>
                    <a:pt x="58979" y="368764"/>
                  </a:cubicBezTo>
                  <a:cubicBezTo>
                    <a:pt x="0" y="252917"/>
                    <a:pt x="0" y="115847"/>
                    <a:pt x="58979" y="0"/>
                  </a:cubicBezTo>
                  <a:lnTo>
                    <a:pt x="58979" y="0"/>
                  </a:lnTo>
                  <a:close/>
                </a:path>
              </a:pathLst>
            </a:custGeom>
            <a:solidFill>
              <a:srgbClr val="E6E1FF"/>
            </a:solidFill>
            <a:ln w="38100">
              <a:solidFill>
                <a:srgbClr val="00492C"/>
              </a:solidFill>
            </a:ln>
          </p:spPr>
        </p:sp>
        <p:sp>
          <p:nvSpPr>
            <p:cNvPr name="TextBox 9" id="9"/>
            <p:cNvSpPr txBox="true"/>
            <p:nvPr/>
          </p:nvSpPr>
          <p:spPr>
            <a:xfrm>
              <a:off x="76200" y="76200"/>
              <a:ext cx="660400" cy="660400"/>
            </a:xfrm>
            <a:prstGeom prst="rect">
              <a:avLst/>
            </a:prstGeom>
          </p:spPr>
          <p:txBody>
            <a:bodyPr anchor="ctr" rtlCol="false" tIns="254000" lIns="254000" bIns="254000" rIns="254000"/>
            <a:lstStyle/>
            <a:p>
              <a:pPr algn="ctr">
                <a:lnSpc>
                  <a:spcPts val="1919"/>
                </a:lnSpc>
              </a:pPr>
              <a:r>
                <a:rPr lang="en-US" sz="1599">
                  <a:solidFill>
                    <a:srgbClr val="00492C"/>
                  </a:solidFill>
                  <a:latin typeface="TT Norms Bold"/>
                  <a:hlinkClick r:id="rId4" action="ppaction://hlinksldjump"/>
                </a:rPr>
                <a:t>Biji Kismis</a:t>
              </a:r>
            </a:p>
            <a:p>
              <a:pPr algn="ctr" marL="0" indent="0" lvl="0">
                <a:lnSpc>
                  <a:spcPts val="1919"/>
                </a:lnSpc>
                <a:spcBef>
                  <a:spcPct val="0"/>
                </a:spcBef>
              </a:pPr>
              <a:r>
                <a:rPr lang="en-US" sz="1599">
                  <a:solidFill>
                    <a:srgbClr val="00492C"/>
                  </a:solidFill>
                  <a:latin typeface="TT Norms Bold"/>
                  <a:hlinkClick r:id="rId4" action="ppaction://hlinksldjump"/>
                </a:rPr>
                <a:t>SVM</a:t>
              </a:r>
            </a:p>
          </p:txBody>
        </p:sp>
      </p:grpSp>
      <p:grpSp>
        <p:nvGrpSpPr>
          <p:cNvPr name="Group 10" id="10"/>
          <p:cNvGrpSpPr>
            <a:grpSpLocks noChangeAspect="true"/>
          </p:cNvGrpSpPr>
          <p:nvPr/>
        </p:nvGrpSpPr>
        <p:grpSpPr>
          <a:xfrm rot="0">
            <a:off x="2562874" y="2468457"/>
            <a:ext cx="6373275" cy="3823965"/>
            <a:chOff x="0" y="0"/>
            <a:chExt cx="6350000" cy="3810000"/>
          </a:xfrm>
        </p:grpSpPr>
        <p:sp>
          <p:nvSpPr>
            <p:cNvPr name="Freeform 11" id="11"/>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l="0" r="0" t="-8457" b="-8457"/>
              </a:stretch>
            </a:blipFill>
          </p:spPr>
        </p:sp>
      </p:grpSp>
      <p:grpSp>
        <p:nvGrpSpPr>
          <p:cNvPr name="Group 12" id="12"/>
          <p:cNvGrpSpPr>
            <a:grpSpLocks noChangeAspect="true"/>
          </p:cNvGrpSpPr>
          <p:nvPr/>
        </p:nvGrpSpPr>
        <p:grpSpPr>
          <a:xfrm rot="0">
            <a:off x="589632" y="5294287"/>
            <a:ext cx="5779168" cy="3467501"/>
            <a:chOff x="0" y="0"/>
            <a:chExt cx="6350000" cy="3810000"/>
          </a:xfrm>
        </p:grpSpPr>
        <p:sp>
          <p:nvSpPr>
            <p:cNvPr name="Freeform 13" id="13"/>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0" r="0" t="-33333" b="-33333"/>
              </a:stretch>
            </a:blipFill>
          </p:spPr>
        </p:sp>
      </p:grpSp>
      <p:grpSp>
        <p:nvGrpSpPr>
          <p:cNvPr name="Group 14" id="14"/>
          <p:cNvGrpSpPr/>
          <p:nvPr/>
        </p:nvGrpSpPr>
        <p:grpSpPr>
          <a:xfrm rot="0">
            <a:off x="9917960" y="2774451"/>
            <a:ext cx="7054949" cy="5525446"/>
            <a:chOff x="0" y="0"/>
            <a:chExt cx="9406599" cy="7367261"/>
          </a:xfrm>
        </p:grpSpPr>
        <p:sp>
          <p:nvSpPr>
            <p:cNvPr name="TextBox 15" id="15"/>
            <p:cNvSpPr txBox="true"/>
            <p:nvPr/>
          </p:nvSpPr>
          <p:spPr>
            <a:xfrm rot="0">
              <a:off x="0" y="912486"/>
              <a:ext cx="9406599" cy="6454775"/>
            </a:xfrm>
            <a:prstGeom prst="rect">
              <a:avLst/>
            </a:prstGeom>
          </p:spPr>
          <p:txBody>
            <a:bodyPr anchor="t" rtlCol="false" tIns="0" lIns="0" bIns="0" rIns="0">
              <a:spAutoFit/>
            </a:bodyPr>
            <a:lstStyle/>
            <a:p>
              <a:pPr marL="647695" indent="-323848" lvl="1">
                <a:lnSpc>
                  <a:spcPts val="3899"/>
                </a:lnSpc>
                <a:buFont typeface="Arial"/>
                <a:buChar char="•"/>
              </a:pPr>
              <a:r>
                <a:rPr lang="en-US" sz="2999">
                  <a:solidFill>
                    <a:srgbClr val="303030"/>
                  </a:solidFill>
                  <a:latin typeface="TT Norms Bold"/>
                </a:rPr>
                <a:t>Kismis adalah sumber karbohidrat terkonsentrasi dan camilan bergizi</a:t>
              </a:r>
            </a:p>
            <a:p>
              <a:pPr marL="647695" indent="-323848" lvl="1">
                <a:lnSpc>
                  <a:spcPts val="3899"/>
                </a:lnSpc>
                <a:buFont typeface="Arial"/>
                <a:buChar char="•"/>
              </a:pPr>
              <a:r>
                <a:rPr lang="en-US" sz="2999">
                  <a:solidFill>
                    <a:srgbClr val="303030"/>
                  </a:solidFill>
                  <a:latin typeface="TT Norms Bold"/>
                </a:rPr>
                <a:t>Turki adalah salah satu negara yang menempati urutan teratas dalam produksinya. </a:t>
              </a:r>
            </a:p>
            <a:p>
              <a:pPr marL="647695" indent="-323848" lvl="1">
                <a:lnSpc>
                  <a:spcPts val="3899"/>
                </a:lnSpc>
                <a:buFont typeface="Arial"/>
                <a:buChar char="•"/>
              </a:pPr>
              <a:r>
                <a:rPr lang="en-US" sz="2999">
                  <a:solidFill>
                    <a:srgbClr val="303030"/>
                  </a:solidFill>
                  <a:latin typeface="TT Norms Bold"/>
                </a:rPr>
                <a:t>Pemilihan biji kismis secara tradisional memakan waktu dan mahal. </a:t>
              </a:r>
            </a:p>
            <a:p>
              <a:pPr algn="l" marL="647695" indent="-323848" lvl="1">
                <a:lnSpc>
                  <a:spcPts val="3899"/>
                </a:lnSpc>
                <a:buFont typeface="Arial"/>
                <a:buChar char="•"/>
              </a:pPr>
              <a:r>
                <a:rPr lang="en-US" sz="2999">
                  <a:solidFill>
                    <a:srgbClr val="303030"/>
                  </a:solidFill>
                  <a:latin typeface="TT Norms Bold"/>
                </a:rPr>
                <a:t>Metode tradisional tidak konsisten dan lebih tidak efisien. </a:t>
              </a:r>
            </a:p>
          </p:txBody>
        </p:sp>
        <p:sp>
          <p:nvSpPr>
            <p:cNvPr name="TextBox 16" id="16"/>
            <p:cNvSpPr txBox="true"/>
            <p:nvPr/>
          </p:nvSpPr>
          <p:spPr>
            <a:xfrm rot="0">
              <a:off x="0" y="-28575"/>
              <a:ext cx="9406599" cy="813435"/>
            </a:xfrm>
            <a:prstGeom prst="rect">
              <a:avLst/>
            </a:prstGeom>
          </p:spPr>
          <p:txBody>
            <a:bodyPr anchor="t" rtlCol="false" tIns="0" lIns="0" bIns="0" rIns="0">
              <a:spAutoFit/>
            </a:bodyPr>
            <a:lstStyle/>
            <a:p>
              <a:pPr>
                <a:lnSpc>
                  <a:spcPts val="5069"/>
                </a:lnSpc>
              </a:pPr>
              <a:r>
                <a:rPr lang="en-US" sz="3899">
                  <a:solidFill>
                    <a:srgbClr val="00492C"/>
                  </a:solidFill>
                  <a:latin typeface="Roca Two"/>
                </a:rPr>
                <a:t>Latar Belakang</a:t>
              </a:r>
            </a:p>
          </p:txBody>
        </p:sp>
      </p:grpSp>
      <p:sp>
        <p:nvSpPr>
          <p:cNvPr name="TextBox 17" id="17"/>
          <p:cNvSpPr txBox="true"/>
          <p:nvPr/>
        </p:nvSpPr>
        <p:spPr>
          <a:xfrm rot="0">
            <a:off x="1315091" y="866498"/>
            <a:ext cx="12709388" cy="1149350"/>
          </a:xfrm>
          <a:prstGeom prst="rect">
            <a:avLst/>
          </a:prstGeom>
        </p:spPr>
        <p:txBody>
          <a:bodyPr anchor="t" rtlCol="false" tIns="0" lIns="0" bIns="0" rIns="0">
            <a:spAutoFit/>
          </a:bodyPr>
          <a:lstStyle/>
          <a:p>
            <a:pPr marL="0" indent="0" lvl="0">
              <a:lnSpc>
                <a:spcPts val="8800"/>
              </a:lnSpc>
              <a:spcBef>
                <a:spcPct val="0"/>
              </a:spcBef>
            </a:pPr>
            <a:r>
              <a:rPr lang="en-US" sz="8000">
                <a:solidFill>
                  <a:srgbClr val="00492C"/>
                </a:solidFill>
                <a:latin typeface="Roca Two Black"/>
              </a:rPr>
              <a:t>Pendahuluan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04174">
            <a:off x="-2894748" y="6370421"/>
            <a:ext cx="5305909" cy="528661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51072" y="-1137508"/>
            <a:ext cx="5109266" cy="5090686"/>
          </a:xfrm>
          <a:prstGeom prst="rect">
            <a:avLst/>
          </a:prstGeom>
        </p:spPr>
      </p:pic>
      <p:grpSp>
        <p:nvGrpSpPr>
          <p:cNvPr name="Group 4" id="4"/>
          <p:cNvGrpSpPr/>
          <p:nvPr/>
        </p:nvGrpSpPr>
        <p:grpSpPr>
          <a:xfrm rot="0">
            <a:off x="1315091" y="2263498"/>
            <a:ext cx="15657818" cy="6994802"/>
            <a:chOff x="0" y="0"/>
            <a:chExt cx="5712014" cy="2551723"/>
          </a:xfrm>
        </p:grpSpPr>
        <p:sp>
          <p:nvSpPr>
            <p:cNvPr name="Freeform 5" id="5"/>
            <p:cNvSpPr/>
            <p:nvPr/>
          </p:nvSpPr>
          <p:spPr>
            <a:xfrm>
              <a:off x="0" y="0"/>
              <a:ext cx="5712015" cy="2551723"/>
            </a:xfrm>
            <a:custGeom>
              <a:avLst/>
              <a:gdLst/>
              <a:ahLst/>
              <a:cxnLst/>
              <a:rect r="r" b="b" t="t" l="l"/>
              <a:pathLst>
                <a:path h="2551723" w="5712015">
                  <a:moveTo>
                    <a:pt x="5587554" y="2551723"/>
                  </a:moveTo>
                  <a:lnTo>
                    <a:pt x="124460" y="2551723"/>
                  </a:lnTo>
                  <a:cubicBezTo>
                    <a:pt x="55880" y="2551723"/>
                    <a:pt x="0" y="2495843"/>
                    <a:pt x="0" y="2427263"/>
                  </a:cubicBezTo>
                  <a:lnTo>
                    <a:pt x="0" y="124460"/>
                  </a:lnTo>
                  <a:cubicBezTo>
                    <a:pt x="0" y="55880"/>
                    <a:pt x="55880" y="0"/>
                    <a:pt x="124460" y="0"/>
                  </a:cubicBezTo>
                  <a:lnTo>
                    <a:pt x="5587554" y="0"/>
                  </a:lnTo>
                  <a:cubicBezTo>
                    <a:pt x="5656135" y="0"/>
                    <a:pt x="5712015" y="55880"/>
                    <a:pt x="5712015" y="124460"/>
                  </a:cubicBezTo>
                  <a:lnTo>
                    <a:pt x="5712015" y="2427263"/>
                  </a:lnTo>
                  <a:cubicBezTo>
                    <a:pt x="5712015" y="2495843"/>
                    <a:pt x="5656135" y="2551723"/>
                    <a:pt x="5587554" y="2551723"/>
                  </a:cubicBezTo>
                  <a:close/>
                </a:path>
              </a:pathLst>
            </a:custGeom>
            <a:solidFill>
              <a:srgbClr val="FFFFEF"/>
            </a:solidFill>
            <a:ln w="47625">
              <a:solidFill>
                <a:srgbClr val="00492C"/>
              </a:solidFill>
            </a:ln>
          </p:spPr>
        </p:sp>
      </p:grpSp>
      <p:grpSp>
        <p:nvGrpSpPr>
          <p:cNvPr name="Group 6" id="6"/>
          <p:cNvGrpSpPr/>
          <p:nvPr/>
        </p:nvGrpSpPr>
        <p:grpSpPr>
          <a:xfrm rot="0">
            <a:off x="1315091" y="9391650"/>
            <a:ext cx="15657818" cy="701929"/>
            <a:chOff x="0" y="0"/>
            <a:chExt cx="10870499" cy="487317"/>
          </a:xfrm>
        </p:grpSpPr>
        <p:sp>
          <p:nvSpPr>
            <p:cNvPr name="Freeform 7" id="7"/>
            <p:cNvSpPr/>
            <p:nvPr/>
          </p:nvSpPr>
          <p:spPr>
            <a:xfrm>
              <a:off x="0" y="0"/>
              <a:ext cx="10870499" cy="487317"/>
            </a:xfrm>
            <a:custGeom>
              <a:avLst/>
              <a:gdLst/>
              <a:ahLst/>
              <a:cxnLst/>
              <a:rect r="r" b="b" t="t" l="l"/>
              <a:pathLst>
                <a:path h="487317" w="10870499">
                  <a:moveTo>
                    <a:pt x="14833" y="0"/>
                  </a:moveTo>
                  <a:lnTo>
                    <a:pt x="10855666" y="0"/>
                  </a:lnTo>
                  <a:cubicBezTo>
                    <a:pt x="10863858" y="0"/>
                    <a:pt x="10870499" y="6641"/>
                    <a:pt x="10870499" y="14833"/>
                  </a:cubicBezTo>
                  <a:lnTo>
                    <a:pt x="10870499" y="472483"/>
                  </a:lnTo>
                  <a:cubicBezTo>
                    <a:pt x="10870499" y="480676"/>
                    <a:pt x="10863858" y="487317"/>
                    <a:pt x="10855666" y="487317"/>
                  </a:cubicBezTo>
                  <a:lnTo>
                    <a:pt x="14833" y="487317"/>
                  </a:lnTo>
                  <a:cubicBezTo>
                    <a:pt x="6641" y="487317"/>
                    <a:pt x="0" y="480676"/>
                    <a:pt x="0" y="472483"/>
                  </a:cubicBezTo>
                  <a:lnTo>
                    <a:pt x="0" y="14833"/>
                  </a:lnTo>
                  <a:cubicBezTo>
                    <a:pt x="0" y="6641"/>
                    <a:pt x="6641" y="0"/>
                    <a:pt x="14833" y="0"/>
                  </a:cubicBezTo>
                  <a:close/>
                </a:path>
              </a:pathLst>
            </a:custGeom>
            <a:solidFill>
              <a:srgbClr val="FFFFEF"/>
            </a:solidFill>
            <a:ln>
              <a:noFill/>
            </a:ln>
          </p:spPr>
        </p:sp>
        <p:sp>
          <p:nvSpPr>
            <p:cNvPr name="TextBox 8" id="8"/>
            <p:cNvSpPr txBox="true"/>
            <p:nvPr/>
          </p:nvSpPr>
          <p:spPr>
            <a:xfrm>
              <a:off x="0" y="-28575"/>
              <a:ext cx="812800" cy="841375"/>
            </a:xfrm>
            <a:prstGeom prst="rect">
              <a:avLst/>
            </a:prstGeom>
          </p:spPr>
          <p:txBody>
            <a:bodyPr anchor="ctr" rtlCol="false" tIns="254000" lIns="254000" bIns="254000" rIns="254000"/>
            <a:lstStyle/>
            <a:p>
              <a:pPr algn="ctr">
                <a:lnSpc>
                  <a:spcPts val="2239"/>
                </a:lnSpc>
              </a:pPr>
              <a:r>
                <a:rPr lang="en-US" sz="1599">
                  <a:solidFill>
                    <a:srgbClr val="303030"/>
                  </a:solidFill>
                  <a:latin typeface="TT Norms Bold"/>
                </a:rPr>
                <a:t>Raisin Seed Classification Analysis Using Support Vector Machine Method</a:t>
              </a:r>
            </a:p>
          </p:txBody>
        </p:sp>
      </p:grpSp>
      <p:grpSp>
        <p:nvGrpSpPr>
          <p:cNvPr name="Group 9" id="9"/>
          <p:cNvGrpSpPr/>
          <p:nvPr/>
        </p:nvGrpSpPr>
        <p:grpSpPr>
          <a:xfrm rot="0">
            <a:off x="13876193" y="491673"/>
            <a:ext cx="3096716" cy="1420836"/>
            <a:chOff x="0" y="0"/>
            <a:chExt cx="910725" cy="417859"/>
          </a:xfrm>
        </p:grpSpPr>
        <p:sp>
          <p:nvSpPr>
            <p:cNvPr name="Freeform 10" id="10">
              <a:hlinkClick r:id="rId4" action="ppaction://hlinksldjump"/>
            </p:cNvPr>
            <p:cNvSpPr/>
            <p:nvPr/>
          </p:nvSpPr>
          <p:spPr>
            <a:xfrm>
              <a:off x="378272" y="0"/>
              <a:ext cx="154181" cy="417859"/>
            </a:xfrm>
            <a:custGeom>
              <a:avLst/>
              <a:gdLst/>
              <a:ahLst/>
              <a:cxnLst/>
              <a:rect r="r" b="b" t="t" l="l"/>
              <a:pathLst>
                <a:path h="417859" w="154181">
                  <a:moveTo>
                    <a:pt x="77090" y="0"/>
                  </a:moveTo>
                  <a:cubicBezTo>
                    <a:pt x="154181" y="128619"/>
                    <a:pt x="154181" y="289239"/>
                    <a:pt x="77090" y="417859"/>
                  </a:cubicBezTo>
                  <a:cubicBezTo>
                    <a:pt x="0" y="289239"/>
                    <a:pt x="0" y="128619"/>
                    <a:pt x="77090" y="0"/>
                  </a:cubicBezTo>
                  <a:lnTo>
                    <a:pt x="77090" y="0"/>
                  </a:lnTo>
                  <a:close/>
                </a:path>
              </a:pathLst>
            </a:custGeom>
            <a:solidFill>
              <a:srgbClr val="E6E1FF"/>
            </a:solidFill>
            <a:ln w="38100">
              <a:solidFill>
                <a:srgbClr val="00492C"/>
              </a:solidFill>
            </a:ln>
          </p:spPr>
        </p:sp>
        <p:sp>
          <p:nvSpPr>
            <p:cNvPr name="TextBox 11" id="11"/>
            <p:cNvSpPr txBox="true"/>
            <p:nvPr/>
          </p:nvSpPr>
          <p:spPr>
            <a:xfrm>
              <a:off x="76200" y="76200"/>
              <a:ext cx="660400" cy="660400"/>
            </a:xfrm>
            <a:prstGeom prst="rect">
              <a:avLst/>
            </a:prstGeom>
          </p:spPr>
          <p:txBody>
            <a:bodyPr anchor="ctr" rtlCol="false" tIns="254000" lIns="254000" bIns="254000" rIns="254000"/>
            <a:lstStyle/>
            <a:p>
              <a:pPr algn="ctr">
                <a:lnSpc>
                  <a:spcPts val="2399"/>
                </a:lnSpc>
              </a:pPr>
              <a:r>
                <a:rPr lang="en-US" sz="1999">
                  <a:solidFill>
                    <a:srgbClr val="00492C"/>
                  </a:solidFill>
                  <a:latin typeface="TT Norms Bold"/>
                  <a:hlinkClick r:id="rId4" action="ppaction://hlinksldjump"/>
                </a:rPr>
                <a:t>Biji Kismis</a:t>
              </a:r>
            </a:p>
            <a:p>
              <a:pPr algn="ctr" marL="0" indent="0" lvl="0">
                <a:lnSpc>
                  <a:spcPts val="2399"/>
                </a:lnSpc>
                <a:spcBef>
                  <a:spcPct val="0"/>
                </a:spcBef>
              </a:pPr>
              <a:r>
                <a:rPr lang="en-US" sz="1999">
                  <a:solidFill>
                    <a:srgbClr val="00492C"/>
                  </a:solidFill>
                  <a:latin typeface="TT Norms Bold"/>
                  <a:hlinkClick r:id="rId4" action="ppaction://hlinksldjump"/>
                </a:rPr>
                <a:t>SVM</a:t>
              </a:r>
            </a:p>
          </p:txBody>
        </p:sp>
      </p:grpSp>
      <p:grpSp>
        <p:nvGrpSpPr>
          <p:cNvPr name="Group 12" id="12"/>
          <p:cNvGrpSpPr>
            <a:grpSpLocks noChangeAspect="true"/>
          </p:cNvGrpSpPr>
          <p:nvPr/>
        </p:nvGrpSpPr>
        <p:grpSpPr>
          <a:xfrm rot="0">
            <a:off x="2077113" y="2910797"/>
            <a:ext cx="4586568" cy="2751941"/>
            <a:chOff x="0" y="0"/>
            <a:chExt cx="6350000" cy="3810000"/>
          </a:xfrm>
        </p:grpSpPr>
        <p:sp>
          <p:nvSpPr>
            <p:cNvPr name="Freeform 13" id="13"/>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l="0" r="0" t="-8457" b="-8457"/>
              </a:stretch>
            </a:blipFill>
          </p:spPr>
        </p:sp>
      </p:grpSp>
      <p:grpSp>
        <p:nvGrpSpPr>
          <p:cNvPr name="Group 14" id="14"/>
          <p:cNvGrpSpPr>
            <a:grpSpLocks noChangeAspect="true"/>
          </p:cNvGrpSpPr>
          <p:nvPr/>
        </p:nvGrpSpPr>
        <p:grpSpPr>
          <a:xfrm rot="0">
            <a:off x="2077113" y="5859060"/>
            <a:ext cx="4586568" cy="2751941"/>
            <a:chOff x="0" y="0"/>
            <a:chExt cx="6350000" cy="3810000"/>
          </a:xfrm>
        </p:grpSpPr>
        <p:sp>
          <p:nvSpPr>
            <p:cNvPr name="Freeform 15" id="15"/>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0" r="0" t="-33333" b="-33333"/>
              </a:stretch>
            </a:blipFill>
          </p:spPr>
        </p:sp>
      </p:grpSp>
      <p:grpSp>
        <p:nvGrpSpPr>
          <p:cNvPr name="Group 16" id="16"/>
          <p:cNvGrpSpPr/>
          <p:nvPr/>
        </p:nvGrpSpPr>
        <p:grpSpPr>
          <a:xfrm rot="0">
            <a:off x="7669785" y="3327718"/>
            <a:ext cx="8766603" cy="2035934"/>
            <a:chOff x="0" y="0"/>
            <a:chExt cx="11688804" cy="2714579"/>
          </a:xfrm>
        </p:grpSpPr>
        <p:sp>
          <p:nvSpPr>
            <p:cNvPr name="TextBox 17" id="17"/>
            <p:cNvSpPr txBox="true"/>
            <p:nvPr/>
          </p:nvSpPr>
          <p:spPr>
            <a:xfrm rot="0">
              <a:off x="0" y="753276"/>
              <a:ext cx="11688804" cy="1961303"/>
            </a:xfrm>
            <a:prstGeom prst="rect">
              <a:avLst/>
            </a:prstGeom>
          </p:spPr>
          <p:txBody>
            <a:bodyPr anchor="t" rtlCol="false" tIns="0" lIns="0" bIns="0" rIns="0">
              <a:spAutoFit/>
            </a:bodyPr>
            <a:lstStyle/>
            <a:p>
              <a:pPr marL="496569" indent="-248284" lvl="1">
                <a:lnSpc>
                  <a:spcPts val="2989"/>
                </a:lnSpc>
                <a:buFont typeface="Arial"/>
                <a:buChar char="•"/>
              </a:pPr>
              <a:r>
                <a:rPr lang="en-US" sz="2299">
                  <a:solidFill>
                    <a:srgbClr val="303030"/>
                  </a:solidFill>
                  <a:latin typeface="TT Norms Bold"/>
                </a:rPr>
                <a:t>Apakah metode SVM dapat menyelesaikan masalah klasifikasi metode kismis ?</a:t>
              </a:r>
            </a:p>
            <a:p>
              <a:pPr marL="496569" indent="-248284" lvl="1">
                <a:lnSpc>
                  <a:spcPts val="2989"/>
                </a:lnSpc>
                <a:buFont typeface="Arial"/>
                <a:buChar char="•"/>
              </a:pPr>
              <a:r>
                <a:rPr lang="en-US" sz="2299">
                  <a:solidFill>
                    <a:srgbClr val="303030"/>
                  </a:solidFill>
                  <a:latin typeface="TT Norms Bold"/>
                </a:rPr>
                <a:t>Bagaimana caranya menentukan parameter SVM terbaik ?</a:t>
              </a:r>
            </a:p>
            <a:p>
              <a:pPr algn="l" marL="496569" indent="-248284" lvl="1">
                <a:lnSpc>
                  <a:spcPts val="2989"/>
                </a:lnSpc>
                <a:buFont typeface="Arial"/>
                <a:buChar char="•"/>
              </a:pPr>
              <a:r>
                <a:rPr lang="en-US" sz="2299">
                  <a:solidFill>
                    <a:srgbClr val="303030"/>
                  </a:solidFill>
                  <a:latin typeface="TT Norms Bold"/>
                </a:rPr>
                <a:t>Berapa hasil evaluasi terbaik jika menggunakan model SVM ?</a:t>
              </a:r>
            </a:p>
          </p:txBody>
        </p:sp>
        <p:sp>
          <p:nvSpPr>
            <p:cNvPr name="TextBox 18" id="18"/>
            <p:cNvSpPr txBox="true"/>
            <p:nvPr/>
          </p:nvSpPr>
          <p:spPr>
            <a:xfrm rot="0">
              <a:off x="0" y="-38100"/>
              <a:ext cx="11688804" cy="717127"/>
            </a:xfrm>
            <a:prstGeom prst="rect">
              <a:avLst/>
            </a:prstGeom>
          </p:spPr>
          <p:txBody>
            <a:bodyPr anchor="t" rtlCol="false" tIns="0" lIns="0" bIns="0" rIns="0">
              <a:spAutoFit/>
            </a:bodyPr>
            <a:lstStyle/>
            <a:p>
              <a:pPr>
                <a:lnSpc>
                  <a:spcPts val="4419"/>
                </a:lnSpc>
              </a:pPr>
              <a:r>
                <a:rPr lang="en-US" sz="3399">
                  <a:solidFill>
                    <a:srgbClr val="00492C"/>
                  </a:solidFill>
                  <a:latin typeface="Roca Two"/>
                </a:rPr>
                <a:t>Rumusan Masalah</a:t>
              </a:r>
            </a:p>
          </p:txBody>
        </p:sp>
      </p:grpSp>
      <p:sp>
        <p:nvSpPr>
          <p:cNvPr name="TextBox 19" id="19"/>
          <p:cNvSpPr txBox="true"/>
          <p:nvPr/>
        </p:nvSpPr>
        <p:spPr>
          <a:xfrm rot="0">
            <a:off x="1315091" y="866498"/>
            <a:ext cx="12709388" cy="1149350"/>
          </a:xfrm>
          <a:prstGeom prst="rect">
            <a:avLst/>
          </a:prstGeom>
        </p:spPr>
        <p:txBody>
          <a:bodyPr anchor="t" rtlCol="false" tIns="0" lIns="0" bIns="0" rIns="0">
            <a:spAutoFit/>
          </a:bodyPr>
          <a:lstStyle/>
          <a:p>
            <a:pPr marL="0" indent="0" lvl="0">
              <a:lnSpc>
                <a:spcPts val="8800"/>
              </a:lnSpc>
              <a:spcBef>
                <a:spcPct val="0"/>
              </a:spcBef>
            </a:pPr>
            <a:r>
              <a:rPr lang="en-US" sz="8000">
                <a:solidFill>
                  <a:srgbClr val="00492C"/>
                </a:solidFill>
                <a:latin typeface="Roca Two Black"/>
              </a:rPr>
              <a:t>Pendahuluan</a:t>
            </a:r>
          </a:p>
        </p:txBody>
      </p:sp>
      <p:grpSp>
        <p:nvGrpSpPr>
          <p:cNvPr name="Group 20" id="20"/>
          <p:cNvGrpSpPr/>
          <p:nvPr/>
        </p:nvGrpSpPr>
        <p:grpSpPr>
          <a:xfrm rot="0">
            <a:off x="7669785" y="5859060"/>
            <a:ext cx="8285834" cy="2035934"/>
            <a:chOff x="0" y="0"/>
            <a:chExt cx="11047779" cy="2714579"/>
          </a:xfrm>
        </p:grpSpPr>
        <p:sp>
          <p:nvSpPr>
            <p:cNvPr name="TextBox 21" id="21"/>
            <p:cNvSpPr txBox="true"/>
            <p:nvPr/>
          </p:nvSpPr>
          <p:spPr>
            <a:xfrm rot="0">
              <a:off x="0" y="753276"/>
              <a:ext cx="11047779" cy="1961303"/>
            </a:xfrm>
            <a:prstGeom prst="rect">
              <a:avLst/>
            </a:prstGeom>
          </p:spPr>
          <p:txBody>
            <a:bodyPr anchor="t" rtlCol="false" tIns="0" lIns="0" bIns="0" rIns="0">
              <a:spAutoFit/>
            </a:bodyPr>
            <a:lstStyle/>
            <a:p>
              <a:pPr algn="l" marL="496569" indent="-248284" lvl="1">
                <a:lnSpc>
                  <a:spcPts val="2989"/>
                </a:lnSpc>
                <a:buFont typeface="Arial"/>
                <a:buChar char="•"/>
              </a:pPr>
              <a:r>
                <a:rPr lang="en-US" sz="2299">
                  <a:solidFill>
                    <a:srgbClr val="303030"/>
                  </a:solidFill>
                  <a:latin typeface="TT Norms Bold"/>
                </a:rPr>
                <a:t>Tujuannya, mendapatkan model klasifikasi dengan akurasi tinggi atau error  kecil dalam melakukan klasifikasi jenis kismis untuk membantu para karyawan dan juga perusahaan.</a:t>
              </a:r>
            </a:p>
          </p:txBody>
        </p:sp>
        <p:sp>
          <p:nvSpPr>
            <p:cNvPr name="TextBox 22" id="22"/>
            <p:cNvSpPr txBox="true"/>
            <p:nvPr/>
          </p:nvSpPr>
          <p:spPr>
            <a:xfrm rot="0">
              <a:off x="0" y="-38100"/>
              <a:ext cx="11047779" cy="717127"/>
            </a:xfrm>
            <a:prstGeom prst="rect">
              <a:avLst/>
            </a:prstGeom>
          </p:spPr>
          <p:txBody>
            <a:bodyPr anchor="t" rtlCol="false" tIns="0" lIns="0" bIns="0" rIns="0">
              <a:spAutoFit/>
            </a:bodyPr>
            <a:lstStyle/>
            <a:p>
              <a:pPr>
                <a:lnSpc>
                  <a:spcPts val="4419"/>
                </a:lnSpc>
              </a:pPr>
              <a:r>
                <a:rPr lang="en-US" sz="3399">
                  <a:solidFill>
                    <a:srgbClr val="00492C"/>
                  </a:solidFill>
                  <a:latin typeface="Roca Two"/>
                </a:rPr>
                <a:t>Tujuan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pSp>
        <p:nvGrpSpPr>
          <p:cNvPr name="Group 2" id="2"/>
          <p:cNvGrpSpPr/>
          <p:nvPr/>
        </p:nvGrpSpPr>
        <p:grpSpPr>
          <a:xfrm rot="0">
            <a:off x="12701651" y="2008960"/>
            <a:ext cx="5586349" cy="6778879"/>
            <a:chOff x="0" y="0"/>
            <a:chExt cx="3878344" cy="4706262"/>
          </a:xfrm>
        </p:grpSpPr>
        <p:sp>
          <p:nvSpPr>
            <p:cNvPr name="Freeform 3" id="3"/>
            <p:cNvSpPr/>
            <p:nvPr/>
          </p:nvSpPr>
          <p:spPr>
            <a:xfrm>
              <a:off x="0" y="0"/>
              <a:ext cx="3878344" cy="4706262"/>
            </a:xfrm>
            <a:custGeom>
              <a:avLst/>
              <a:gdLst/>
              <a:ahLst/>
              <a:cxnLst/>
              <a:rect r="r" b="b" t="t" l="l"/>
              <a:pathLst>
                <a:path h="4706262" w="3878344">
                  <a:moveTo>
                    <a:pt x="41576" y="0"/>
                  </a:moveTo>
                  <a:lnTo>
                    <a:pt x="3836769" y="0"/>
                  </a:lnTo>
                  <a:cubicBezTo>
                    <a:pt x="3859730" y="0"/>
                    <a:pt x="3878344" y="18614"/>
                    <a:pt x="3878344" y="41576"/>
                  </a:cubicBezTo>
                  <a:lnTo>
                    <a:pt x="3878344" y="4664687"/>
                  </a:lnTo>
                  <a:cubicBezTo>
                    <a:pt x="3878344" y="4687648"/>
                    <a:pt x="3859730" y="4706262"/>
                    <a:pt x="3836769" y="4706262"/>
                  </a:cubicBezTo>
                  <a:lnTo>
                    <a:pt x="41576" y="4706262"/>
                  </a:lnTo>
                  <a:cubicBezTo>
                    <a:pt x="18614" y="4706262"/>
                    <a:pt x="0" y="4687648"/>
                    <a:pt x="0" y="4664687"/>
                  </a:cubicBezTo>
                  <a:lnTo>
                    <a:pt x="0" y="41576"/>
                  </a:lnTo>
                  <a:cubicBezTo>
                    <a:pt x="0" y="18614"/>
                    <a:pt x="18614" y="0"/>
                    <a:pt x="41576" y="0"/>
                  </a:cubicBezTo>
                  <a:close/>
                </a:path>
              </a:pathLst>
            </a:custGeom>
            <a:solidFill>
              <a:srgbClr val="FFFFEF"/>
            </a:solidFill>
            <a:ln>
              <a:noFill/>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nSpc>
                  <a:spcPts val="2239"/>
                </a:lnSpc>
              </a:pPr>
              <a:r>
                <a:rPr lang="en-US" sz="1599">
                  <a:solidFill>
                    <a:srgbClr val="303030"/>
                  </a:solidFill>
                  <a:latin typeface="TT Norms Bold"/>
                </a:rPr>
                <a:t>Keterangan : </a:t>
              </a:r>
            </a:p>
            <a:p>
              <a:pPr marL="345439" indent="-172720" lvl="1">
                <a:lnSpc>
                  <a:spcPts val="2239"/>
                </a:lnSpc>
                <a:buFont typeface="Arial"/>
                <a:buChar char="•"/>
              </a:pPr>
              <a:r>
                <a:rPr lang="en-US" sz="1599">
                  <a:solidFill>
                    <a:srgbClr val="303030"/>
                  </a:solidFill>
                  <a:latin typeface="TT Norms Bold"/>
                </a:rPr>
                <a:t>Area : Memberikan jumlah piksel dalam batas kismis.</a:t>
              </a:r>
            </a:p>
            <a:p>
              <a:pPr marL="345439" indent="-172720" lvl="1">
                <a:lnSpc>
                  <a:spcPts val="2239"/>
                </a:lnSpc>
                <a:buFont typeface="Arial"/>
                <a:buChar char="•"/>
              </a:pPr>
              <a:r>
                <a:rPr lang="en-US" sz="1599">
                  <a:solidFill>
                    <a:srgbClr val="303030"/>
                  </a:solidFill>
                  <a:latin typeface="TT Norms Bold"/>
                </a:rPr>
                <a:t>Perimeter : Ini mengukur lingkungan dengan menghitung jarak antara batas kismis dan piksel di sekitarnya.</a:t>
              </a:r>
            </a:p>
            <a:p>
              <a:pPr marL="345439" indent="-172720" lvl="1">
                <a:lnSpc>
                  <a:spcPts val="2239"/>
                </a:lnSpc>
                <a:buFont typeface="Arial"/>
                <a:buChar char="•"/>
              </a:pPr>
              <a:r>
                <a:rPr lang="en-US" sz="1599">
                  <a:solidFill>
                    <a:srgbClr val="303030"/>
                  </a:solidFill>
                  <a:latin typeface="TT Norms Bold"/>
                </a:rPr>
                <a:t>MajorAxisLength : Memberikan panjang sumbu utama, yang merupakan garis terpanjang yang dapat ditarik pada kismis.</a:t>
              </a:r>
            </a:p>
            <a:p>
              <a:pPr marL="345439" indent="-172720" lvl="1">
                <a:lnSpc>
                  <a:spcPts val="2239"/>
                </a:lnSpc>
                <a:buFont typeface="Arial"/>
                <a:buChar char="•"/>
              </a:pPr>
              <a:r>
                <a:rPr lang="en-US" sz="1599">
                  <a:solidFill>
                    <a:srgbClr val="303030"/>
                  </a:solidFill>
                  <a:latin typeface="TT Norms Bold"/>
                </a:rPr>
                <a:t>MinorAxisLength : Memberikan panjang sumbu kecil, yang merupakan garis terpendek yang dapat ditarik pada kismis.</a:t>
              </a:r>
            </a:p>
            <a:p>
              <a:pPr marL="345439" indent="-172720" lvl="1">
                <a:lnSpc>
                  <a:spcPts val="2239"/>
                </a:lnSpc>
                <a:buFont typeface="Arial"/>
                <a:buChar char="•"/>
              </a:pPr>
              <a:r>
                <a:rPr lang="en-US" sz="1599">
                  <a:solidFill>
                    <a:srgbClr val="303030"/>
                  </a:solidFill>
                  <a:latin typeface="TT Norms Bold"/>
                </a:rPr>
                <a:t>Eksentrisitas : Ini memberikan ukuran eksentrisitas elips, yang memiliki momen yang sama dengan kismis.</a:t>
              </a:r>
            </a:p>
            <a:p>
              <a:pPr marL="345439" indent="-172720" lvl="1">
                <a:lnSpc>
                  <a:spcPts val="2239"/>
                </a:lnSpc>
                <a:buFont typeface="Arial"/>
                <a:buChar char="•"/>
              </a:pPr>
              <a:r>
                <a:rPr lang="en-US" sz="1599">
                  <a:solidFill>
                    <a:srgbClr val="303030"/>
                  </a:solidFill>
                  <a:latin typeface="TT Norms Bold"/>
                </a:rPr>
                <a:t>Area Cembung : Memberikan jumlah piksel kulit cembung terkecil dari wilayah yang dibentuk oleh kismis.</a:t>
              </a:r>
            </a:p>
            <a:p>
              <a:pPr marL="345439" indent="-172720" lvl="1">
                <a:lnSpc>
                  <a:spcPts val="2239"/>
                </a:lnSpc>
                <a:buFont typeface="Arial"/>
                <a:buChar char="•"/>
              </a:pPr>
              <a:r>
                <a:rPr lang="en-US" sz="1599">
                  <a:solidFill>
                    <a:srgbClr val="303030"/>
                  </a:solidFill>
                  <a:latin typeface="TT Norms Bold"/>
                </a:rPr>
                <a:t>Luas : Memberikan rasio wilayah yang dibentuk oleh kismis dengan total piksel dalam kotak pembatas.</a:t>
              </a:r>
            </a:p>
            <a:p>
              <a:pPr marL="345439" indent="-172720" lvl="1">
                <a:lnSpc>
                  <a:spcPts val="2239"/>
                </a:lnSpc>
                <a:buFont typeface="Arial"/>
                <a:buChar char="•"/>
              </a:pPr>
              <a:r>
                <a:rPr lang="en-US" sz="1599">
                  <a:solidFill>
                    <a:srgbClr val="303030"/>
                  </a:solidFill>
                  <a:latin typeface="TT Norms Bold"/>
                </a:rPr>
                <a:t>Kelas : Kecimen dan Besni kismis</a:t>
              </a:r>
            </a:p>
            <a:p>
              <a:pPr>
                <a:lnSpc>
                  <a:spcPts val="2239"/>
                </a:lnSpc>
              </a:pPr>
            </a:p>
          </p:txBody>
        </p:sp>
      </p:grpSp>
      <p:grpSp>
        <p:nvGrpSpPr>
          <p:cNvPr name="Group 5" id="5"/>
          <p:cNvGrpSpPr/>
          <p:nvPr/>
        </p:nvGrpSpPr>
        <p:grpSpPr>
          <a:xfrm rot="0">
            <a:off x="14600723" y="121399"/>
            <a:ext cx="3355012" cy="1420836"/>
            <a:chOff x="0" y="0"/>
            <a:chExt cx="986688" cy="417859"/>
          </a:xfrm>
        </p:grpSpPr>
        <p:sp>
          <p:nvSpPr>
            <p:cNvPr name="Freeform 6" id="6">
              <a:hlinkClick r:id="rId2" action="ppaction://hlinksldjump"/>
            </p:cNvPr>
            <p:cNvSpPr/>
            <p:nvPr/>
          </p:nvSpPr>
          <p:spPr>
            <a:xfrm>
              <a:off x="416253" y="0"/>
              <a:ext cx="154181" cy="417859"/>
            </a:xfrm>
            <a:custGeom>
              <a:avLst/>
              <a:gdLst/>
              <a:ahLst/>
              <a:cxnLst/>
              <a:rect r="r" b="b" t="t" l="l"/>
              <a:pathLst>
                <a:path h="417859" w="154181">
                  <a:moveTo>
                    <a:pt x="77091" y="0"/>
                  </a:moveTo>
                  <a:cubicBezTo>
                    <a:pt x="154181" y="128619"/>
                    <a:pt x="154181" y="289239"/>
                    <a:pt x="77091" y="417859"/>
                  </a:cubicBezTo>
                  <a:cubicBezTo>
                    <a:pt x="0" y="289239"/>
                    <a:pt x="0" y="128619"/>
                    <a:pt x="77091" y="0"/>
                  </a:cubicBezTo>
                  <a:lnTo>
                    <a:pt x="77091" y="0"/>
                  </a:lnTo>
                  <a:close/>
                </a:path>
              </a:pathLst>
            </a:custGeom>
            <a:solidFill>
              <a:srgbClr val="E6E1FF"/>
            </a:solidFill>
            <a:ln w="38100">
              <a:solidFill>
                <a:srgbClr val="00492C"/>
              </a:solidFill>
            </a:ln>
          </p:spPr>
        </p:sp>
        <p:sp>
          <p:nvSpPr>
            <p:cNvPr name="TextBox 7" id="7"/>
            <p:cNvSpPr txBox="true"/>
            <p:nvPr/>
          </p:nvSpPr>
          <p:spPr>
            <a:xfrm>
              <a:off x="76200" y="76200"/>
              <a:ext cx="660400" cy="660400"/>
            </a:xfrm>
            <a:prstGeom prst="rect">
              <a:avLst/>
            </a:prstGeom>
          </p:spPr>
          <p:txBody>
            <a:bodyPr anchor="ctr" rtlCol="false" tIns="254000" lIns="254000" bIns="254000" rIns="254000"/>
            <a:lstStyle/>
            <a:p>
              <a:pPr algn="ctr">
                <a:lnSpc>
                  <a:spcPts val="2399"/>
                </a:lnSpc>
              </a:pPr>
              <a:r>
                <a:rPr lang="en-US" sz="1999">
                  <a:solidFill>
                    <a:srgbClr val="00492C"/>
                  </a:solidFill>
                  <a:latin typeface="TT Norms Bold"/>
                  <a:hlinkClick r:id="rId2" action="ppaction://hlinksldjump"/>
                </a:rPr>
                <a:t>Biji Kismis</a:t>
              </a:r>
            </a:p>
            <a:p>
              <a:pPr algn="ctr" marL="0" indent="0" lvl="0">
                <a:lnSpc>
                  <a:spcPts val="2399"/>
                </a:lnSpc>
                <a:spcBef>
                  <a:spcPct val="0"/>
                </a:spcBef>
              </a:pPr>
              <a:r>
                <a:rPr lang="en-US" sz="1999">
                  <a:solidFill>
                    <a:srgbClr val="00492C"/>
                  </a:solidFill>
                  <a:latin typeface="TT Norms Bold"/>
                  <a:hlinkClick r:id="rId2" action="ppaction://hlinksldjump"/>
                </a:rPr>
                <a:t>SVM</a:t>
              </a:r>
            </a:p>
          </p:txBody>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00868" y="-750308"/>
            <a:ext cx="1528404" cy="1500615"/>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65071" y="9258300"/>
            <a:ext cx="1528404" cy="1500615"/>
          </a:xfrm>
          <a:prstGeom prst="rect">
            <a:avLst/>
          </a:prstGeom>
        </p:spPr>
      </p:pic>
      <p:graphicFrame>
        <p:nvGraphicFramePr>
          <p:cNvPr name="Table 10" id="10"/>
          <p:cNvGraphicFramePr>
            <a:graphicFrameLocks noGrp="true"/>
          </p:cNvGraphicFramePr>
          <p:nvPr/>
        </p:nvGraphicFramePr>
        <p:xfrm>
          <a:off x="642308" y="1878094"/>
          <a:ext cx="11640002" cy="6734255"/>
        </p:xfrm>
        <a:graphic>
          <a:graphicData uri="http://schemas.openxmlformats.org/drawingml/2006/table">
            <a:tbl>
              <a:tblPr/>
              <a:tblGrid>
                <a:gridCol w="1293334"/>
                <a:gridCol w="1293334"/>
                <a:gridCol w="1293334"/>
                <a:gridCol w="1293334"/>
                <a:gridCol w="1293334"/>
                <a:gridCol w="1293334"/>
                <a:gridCol w="1293334"/>
                <a:gridCol w="1293334"/>
                <a:gridCol w="1293334"/>
              </a:tblGrid>
              <a:tr h="621019">
                <a:tc>
                  <a:txBody>
                    <a:bodyPr anchor="t" rtlCol="false"/>
                    <a:lstStyle/>
                    <a:p>
                      <a:pPr algn="l">
                        <a:defRPr/>
                      </a:pPr>
                      <a:r>
                        <a:rPr lang="en-US" sz="1399">
                          <a:solidFill>
                            <a:srgbClr val="000000"/>
                          </a:solidFill>
                          <a:latin typeface="TT Norms"/>
                        </a:rPr>
                        <a:t>No</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399">
                          <a:solidFill>
                            <a:srgbClr val="000000"/>
                          </a:solidFill>
                          <a:latin typeface="TT Norms"/>
                        </a:rPr>
                        <a:t>Area</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399">
                          <a:solidFill>
                            <a:srgbClr val="000000"/>
                          </a:solidFill>
                          <a:latin typeface="TT Norms"/>
                        </a:rPr>
                        <a:t>MajorAxisLength</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399">
                          <a:solidFill>
                            <a:srgbClr val="000000"/>
                          </a:solidFill>
                          <a:latin typeface="TT Norms"/>
                        </a:rPr>
                        <a:t>MinorAxisLength</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399">
                          <a:solidFill>
                            <a:srgbClr val="000000"/>
                          </a:solidFill>
                          <a:latin typeface="TT Norms"/>
                        </a:rPr>
                        <a:t>Eccentricity</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399">
                          <a:solidFill>
                            <a:srgbClr val="000000"/>
                          </a:solidFill>
                          <a:latin typeface="TT Norms"/>
                        </a:rPr>
                        <a:t>ConvexArea</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399">
                          <a:solidFill>
                            <a:srgbClr val="000000"/>
                          </a:solidFill>
                          <a:latin typeface="TT Norms"/>
                        </a:rPr>
                        <a:t>Extent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399">
                          <a:solidFill>
                            <a:srgbClr val="000000"/>
                          </a:solidFill>
                          <a:latin typeface="TT Norms"/>
                        </a:rPr>
                        <a:t>Perimeter</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c>
                  <a:txBody>
                    <a:bodyPr anchor="t" rtlCol="false"/>
                    <a:lstStyle/>
                    <a:p>
                      <a:pPr algn="l">
                        <a:defRPr/>
                      </a:pPr>
                      <a:r>
                        <a:rPr lang="en-US" sz="1399">
                          <a:solidFill>
                            <a:srgbClr val="000000"/>
                          </a:solidFill>
                          <a:latin typeface="TT Norms"/>
                        </a:rPr>
                        <a:t>Class</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6E1FF"/>
                    </a:solidFill>
                  </a:tcPr>
                </a:tc>
              </a:tr>
              <a:tr h="536372">
                <a:tc>
                  <a:txBody>
                    <a:bodyPr anchor="t" rtlCol="false"/>
                    <a:lstStyle/>
                    <a:p>
                      <a:pPr algn="l">
                        <a:defRPr/>
                      </a:pPr>
                      <a:r>
                        <a:rPr lang="en-US" sz="1399">
                          <a:solidFill>
                            <a:srgbClr val="000000"/>
                          </a:solidFill>
                          <a:latin typeface="TT Norms"/>
                        </a:rPr>
                        <a:t>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87524,000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442,246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253,291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0,820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90546,000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0,759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1184,040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Kecimen</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536372">
                <a:tc>
                  <a:txBody>
                    <a:bodyPr anchor="t" rtlCol="false"/>
                    <a:lstStyle/>
                    <a:p>
                      <a:pPr algn="l">
                        <a:defRPr/>
                      </a:pPr>
                      <a:r>
                        <a:rPr lang="en-US" sz="1399">
                          <a:solidFill>
                            <a:srgbClr val="000000"/>
                          </a:solidFill>
                          <a:latin typeface="TT Norms"/>
                        </a:rPr>
                        <a:t>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75166,000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406,691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243,032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0,802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78789,000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0,684</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1121,786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Kecimen</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536372">
                <a:tc>
                  <a:txBody>
                    <a:bodyPr anchor="t" rtlCol="false"/>
                    <a:lstStyle/>
                    <a:p>
                      <a:pPr algn="l">
                        <a:defRPr/>
                      </a:pPr>
                      <a:r>
                        <a:rPr lang="en-US" sz="1399">
                          <a:solidFill>
                            <a:srgbClr val="000000"/>
                          </a:solidFill>
                          <a:latin typeface="TT Norms"/>
                        </a:rPr>
                        <a:t>3</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90856,000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442,267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266,328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0,798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93717,000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0,638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1208,575</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Kecimen</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536372">
                <a:tc>
                  <a:txBody>
                    <a:bodyPr anchor="t" rtlCol="false"/>
                    <a:lstStyle/>
                    <a:p>
                      <a:pPr algn="l">
                        <a:defRPr/>
                      </a:pPr>
                      <a:r>
                        <a:rPr lang="en-US" sz="1399">
                          <a:solidFill>
                            <a:srgbClr val="000000"/>
                          </a:solidFill>
                          <a:latin typeface="TT Norms"/>
                        </a:rPr>
                        <a:t>4</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45928,000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286,541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208,760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0,685</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47336,000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0,700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844,162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Kecimen</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536372">
                <a:tc>
                  <a:txBody>
                    <a:bodyPr anchor="t" rtlCol="false"/>
                    <a:lstStyle/>
                    <a:p>
                      <a:pPr algn="l">
                        <a:defRPr/>
                      </a:pPr>
                      <a:r>
                        <a:rPr lang="en-US" sz="1399">
                          <a:solidFill>
                            <a:srgbClr val="000000"/>
                          </a:solidFill>
                          <a:latin typeface="TT Norms"/>
                        </a:rPr>
                        <a:t>5</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79408,000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352,191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290,828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0,564</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81463,000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0,793</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1073,251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Kecimen</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536372">
                <a:tc>
                  <a:txBody>
                    <a:bodyPr anchor="t" rtlCol="false"/>
                    <a:lstStyle/>
                    <a:p>
                      <a:pPr algn="l">
                        <a:defRPr/>
                      </a:pPr>
                      <a:r>
                        <a:rPr lang="en-US" sz="13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536372">
                <a:tc>
                  <a:txBody>
                    <a:bodyPr anchor="t" rtlCol="false"/>
                    <a:lstStyle/>
                    <a:p>
                      <a:pPr algn="l">
                        <a:defRPr/>
                      </a:pPr>
                      <a:r>
                        <a:rPr lang="en-US" sz="1399">
                          <a:solidFill>
                            <a:srgbClr val="000000"/>
                          </a:solidFill>
                          <a:latin typeface="TT Norms"/>
                        </a:rPr>
                        <a:t>896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83248,000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430,077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247,839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0,817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85839,000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0,669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1129,072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Besni</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536372">
                <a:tc>
                  <a:txBody>
                    <a:bodyPr anchor="t" rtlCol="false"/>
                    <a:lstStyle/>
                    <a:p>
                      <a:pPr algn="l">
                        <a:defRPr/>
                      </a:pPr>
                      <a:r>
                        <a:rPr lang="en-US" sz="1399">
                          <a:solidFill>
                            <a:srgbClr val="000000"/>
                          </a:solidFill>
                          <a:latin typeface="TT Norms"/>
                        </a:rPr>
                        <a:t>897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87350,000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440,736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259,293</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0,809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90899,000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0,636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1214,252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Besni</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536372">
                <a:tc>
                  <a:txBody>
                    <a:bodyPr anchor="t" rtlCol="false"/>
                    <a:lstStyle/>
                    <a:p>
                      <a:pPr algn="l">
                        <a:defRPr/>
                      </a:pPr>
                      <a:r>
                        <a:rPr lang="en-US" sz="1399">
                          <a:solidFill>
                            <a:srgbClr val="000000"/>
                          </a:solidFill>
                          <a:latin typeface="TT Norms"/>
                        </a:rPr>
                        <a:t>898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99657,000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431,707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298,837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0,722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106264,000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0,741</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1292,828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Besni</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536372">
                <a:tc>
                  <a:txBody>
                    <a:bodyPr anchor="t" rtlCol="false"/>
                    <a:lstStyle/>
                    <a:p>
                      <a:pPr algn="l">
                        <a:defRPr/>
                      </a:pPr>
                      <a:r>
                        <a:rPr lang="en-US" sz="1399">
                          <a:solidFill>
                            <a:srgbClr val="000000"/>
                          </a:solidFill>
                          <a:latin typeface="TT Norms"/>
                        </a:rPr>
                        <a:t>899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93523,000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476,344</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254,176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0,846</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97653,000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0,659</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1258,548</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Besni</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r h="749512">
                <a:tc>
                  <a:txBody>
                    <a:bodyPr anchor="t" rtlCol="false"/>
                    <a:lstStyle/>
                    <a:p>
                      <a:pPr algn="l">
                        <a:defRPr/>
                      </a:pPr>
                      <a:r>
                        <a:rPr lang="en-US" sz="1399">
                          <a:solidFill>
                            <a:srgbClr val="000000"/>
                          </a:solidFill>
                          <a:latin typeface="TT Norms"/>
                        </a:rPr>
                        <a:t>900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85609,000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512,082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215,272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0,907</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89197,000</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0,632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1272,862</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c>
                  <a:txBody>
                    <a:bodyPr anchor="t" rtlCol="false"/>
                    <a:lstStyle/>
                    <a:p>
                      <a:pPr algn="l">
                        <a:defRPr/>
                      </a:pPr>
                      <a:r>
                        <a:rPr lang="en-US" sz="1399">
                          <a:solidFill>
                            <a:srgbClr val="000000"/>
                          </a:solidFill>
                          <a:latin typeface="TT Norms"/>
                        </a:rPr>
                        <a:t>Besni</a:t>
                      </a:r>
                      <a:endParaRPr lang="en-US" sz="1100"/>
                    </a:p>
                  </a:txBody>
                  <a:tcP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EF"/>
                    </a:solidFill>
                  </a:tcPr>
                </a:tc>
              </a:tr>
            </a:tbl>
          </a:graphicData>
        </a:graphic>
      </p:graphicFrame>
      <p:sp>
        <p:nvSpPr>
          <p:cNvPr name="TextBox 11" id="11"/>
          <p:cNvSpPr txBox="true"/>
          <p:nvPr/>
        </p:nvSpPr>
        <p:spPr>
          <a:xfrm rot="0">
            <a:off x="642308" y="855083"/>
            <a:ext cx="12091020" cy="774700"/>
          </a:xfrm>
          <a:prstGeom prst="rect">
            <a:avLst/>
          </a:prstGeom>
        </p:spPr>
        <p:txBody>
          <a:bodyPr anchor="t" rtlCol="false" tIns="0" lIns="0" bIns="0" rIns="0">
            <a:spAutoFit/>
          </a:bodyPr>
          <a:lstStyle/>
          <a:p>
            <a:pPr algn="just" marL="0" indent="0" lvl="0">
              <a:lnSpc>
                <a:spcPts val="6050"/>
              </a:lnSpc>
              <a:spcBef>
                <a:spcPct val="0"/>
              </a:spcBef>
            </a:pPr>
            <a:r>
              <a:rPr lang="en-US" sz="5500">
                <a:solidFill>
                  <a:srgbClr val="00492C"/>
                </a:solidFill>
                <a:latin typeface="Roca Two Black"/>
              </a:rPr>
              <a:t>Raisin Dataset</a:t>
            </a:r>
          </a:p>
        </p:txBody>
      </p:sp>
      <p:sp>
        <p:nvSpPr>
          <p:cNvPr name="TextBox 12" id="12"/>
          <p:cNvSpPr txBox="true"/>
          <p:nvPr/>
        </p:nvSpPr>
        <p:spPr>
          <a:xfrm rot="0">
            <a:off x="642308" y="8900160"/>
            <a:ext cx="11640002" cy="687705"/>
          </a:xfrm>
          <a:prstGeom prst="rect">
            <a:avLst/>
          </a:prstGeom>
        </p:spPr>
        <p:txBody>
          <a:bodyPr anchor="t" rtlCol="false" tIns="0" lIns="0" bIns="0" rIns="0">
            <a:spAutoFit/>
          </a:bodyPr>
          <a:lstStyle/>
          <a:p>
            <a:pPr algn="ctr">
              <a:lnSpc>
                <a:spcPts val="2729"/>
              </a:lnSpc>
            </a:pPr>
            <a:r>
              <a:rPr lang="en-US" sz="2099">
                <a:solidFill>
                  <a:srgbClr val="303030"/>
                </a:solidFill>
                <a:latin typeface="TT Norms Bold"/>
              </a:rPr>
              <a:t>Sumber dataset yang digunakan diperoleh dari sebuah website yaitu</a:t>
            </a:r>
            <a:r>
              <a:rPr lang="en-US" sz="2099">
                <a:solidFill>
                  <a:srgbClr val="303030"/>
                </a:solidFill>
                <a:latin typeface="TT Norms Bold"/>
              </a:rPr>
              <a:t> </a:t>
            </a:r>
            <a:r>
              <a:rPr lang="en-US" sz="2099">
                <a:solidFill>
                  <a:srgbClr val="303030"/>
                </a:solidFill>
                <a:latin typeface="TT Norms Bold"/>
              </a:rPr>
              <a:t>https://archive.ics.uci.edu/ml/datasets/Raisin+Dataset</a:t>
            </a:r>
            <a:r>
              <a:rPr lang="en-US" sz="2099">
                <a:solidFill>
                  <a:srgbClr val="303030"/>
                </a:solidFill>
                <a:latin typeface="TT Norms Bold"/>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grpSp>
        <p:nvGrpSpPr>
          <p:cNvPr name="Group 2" id="2"/>
          <p:cNvGrpSpPr/>
          <p:nvPr/>
        </p:nvGrpSpPr>
        <p:grpSpPr>
          <a:xfrm rot="0">
            <a:off x="0" y="-55194"/>
            <a:ext cx="18288000" cy="10287000"/>
            <a:chOff x="0" y="0"/>
            <a:chExt cx="20200216" cy="11362622"/>
          </a:xfrm>
        </p:grpSpPr>
        <p:sp>
          <p:nvSpPr>
            <p:cNvPr name="Freeform 3" id="3"/>
            <p:cNvSpPr/>
            <p:nvPr/>
          </p:nvSpPr>
          <p:spPr>
            <a:xfrm>
              <a:off x="0" y="0"/>
              <a:ext cx="20200217" cy="11362622"/>
            </a:xfrm>
            <a:custGeom>
              <a:avLst/>
              <a:gdLst/>
              <a:ahLst/>
              <a:cxnLst/>
              <a:rect r="r" b="b" t="t" l="l"/>
              <a:pathLst>
                <a:path h="11362622" w="20200217">
                  <a:moveTo>
                    <a:pt x="19974156" y="0"/>
                  </a:moveTo>
                  <a:lnTo>
                    <a:pt x="0" y="0"/>
                  </a:lnTo>
                  <a:lnTo>
                    <a:pt x="0" y="11362622"/>
                  </a:lnTo>
                  <a:lnTo>
                    <a:pt x="20200217" y="11362622"/>
                  </a:lnTo>
                  <a:lnTo>
                    <a:pt x="20200217" y="0"/>
                  </a:lnTo>
                  <a:lnTo>
                    <a:pt x="19974156" y="0"/>
                  </a:lnTo>
                  <a:close/>
                  <a:moveTo>
                    <a:pt x="19974156" y="11136562"/>
                  </a:moveTo>
                  <a:lnTo>
                    <a:pt x="228600" y="11136562"/>
                  </a:lnTo>
                  <a:lnTo>
                    <a:pt x="228600" y="228600"/>
                  </a:lnTo>
                  <a:lnTo>
                    <a:pt x="19974156" y="228600"/>
                  </a:lnTo>
                  <a:lnTo>
                    <a:pt x="19974156" y="11136562"/>
                  </a:lnTo>
                  <a:close/>
                </a:path>
              </a:pathLst>
            </a:custGeom>
            <a:solidFill>
              <a:srgbClr val="FFFFEF"/>
            </a:solidFill>
          </p:spPr>
        </p:sp>
      </p:grpSp>
      <p:grpSp>
        <p:nvGrpSpPr>
          <p:cNvPr name="Group 4" id="4"/>
          <p:cNvGrpSpPr/>
          <p:nvPr/>
        </p:nvGrpSpPr>
        <p:grpSpPr>
          <a:xfrm rot="0">
            <a:off x="602779" y="1808371"/>
            <a:ext cx="8591209" cy="7732395"/>
            <a:chOff x="0" y="0"/>
            <a:chExt cx="6481332" cy="5833430"/>
          </a:xfrm>
        </p:grpSpPr>
        <p:sp>
          <p:nvSpPr>
            <p:cNvPr name="Freeform 5" id="5"/>
            <p:cNvSpPr/>
            <p:nvPr/>
          </p:nvSpPr>
          <p:spPr>
            <a:xfrm>
              <a:off x="0" y="0"/>
              <a:ext cx="6481332" cy="5833430"/>
            </a:xfrm>
            <a:custGeom>
              <a:avLst/>
              <a:gdLst/>
              <a:ahLst/>
              <a:cxnLst/>
              <a:rect r="r" b="b" t="t" l="l"/>
              <a:pathLst>
                <a:path h="5833430" w="6481332">
                  <a:moveTo>
                    <a:pt x="27034" y="0"/>
                  </a:moveTo>
                  <a:lnTo>
                    <a:pt x="6454298" y="0"/>
                  </a:lnTo>
                  <a:cubicBezTo>
                    <a:pt x="6469228" y="0"/>
                    <a:pt x="6481332" y="12104"/>
                    <a:pt x="6481332" y="27034"/>
                  </a:cubicBezTo>
                  <a:lnTo>
                    <a:pt x="6481332" y="5806395"/>
                  </a:lnTo>
                  <a:cubicBezTo>
                    <a:pt x="6481332" y="5821326"/>
                    <a:pt x="6469228" y="5833430"/>
                    <a:pt x="6454298" y="5833430"/>
                  </a:cubicBezTo>
                  <a:lnTo>
                    <a:pt x="27034" y="5833430"/>
                  </a:lnTo>
                  <a:cubicBezTo>
                    <a:pt x="12104" y="5833430"/>
                    <a:pt x="0" y="5821326"/>
                    <a:pt x="0" y="5806395"/>
                  </a:cubicBezTo>
                  <a:lnTo>
                    <a:pt x="0" y="27034"/>
                  </a:lnTo>
                  <a:cubicBezTo>
                    <a:pt x="0" y="12104"/>
                    <a:pt x="12104" y="0"/>
                    <a:pt x="27034" y="0"/>
                  </a:cubicBezTo>
                  <a:close/>
                </a:path>
              </a:pathLst>
            </a:custGeom>
            <a:solidFill>
              <a:srgbClr val="FFFFEF"/>
            </a:solidFill>
            <a:ln>
              <a:noFill/>
            </a:ln>
          </p:spPr>
        </p:sp>
        <p:sp>
          <p:nvSpPr>
            <p:cNvPr name="TextBox 6" id="6"/>
            <p:cNvSpPr txBox="true"/>
            <p:nvPr/>
          </p:nvSpPr>
          <p:spPr>
            <a:xfrm>
              <a:off x="0" y="-57150"/>
              <a:ext cx="812800" cy="869950"/>
            </a:xfrm>
            <a:prstGeom prst="rect">
              <a:avLst/>
            </a:prstGeom>
          </p:spPr>
          <p:txBody>
            <a:bodyPr anchor="ctr" rtlCol="false" tIns="254000" lIns="254000" bIns="254000" rIns="254000"/>
            <a:lstStyle/>
            <a:p>
              <a:pPr algn="just">
                <a:lnSpc>
                  <a:spcPts val="4199"/>
                </a:lnSpc>
              </a:pPr>
              <a:r>
                <a:rPr lang="en-US" sz="2999">
                  <a:solidFill>
                    <a:srgbClr val="303030"/>
                  </a:solidFill>
                  <a:latin typeface="TT Norms"/>
                </a:rPr>
                <a:t>SVM adalah salah satu metode alternatif dengan  klasifikasi supervised learning. Metode SVM merupakan algoritma yang bekerja menggunakan pemetaan nonlinear untuk mengubah data pelatihan asli ke dimensi yang lebih tinggi. </a:t>
              </a:r>
            </a:p>
            <a:p>
              <a:pPr algn="just">
                <a:lnSpc>
                  <a:spcPts val="3079"/>
                </a:lnSpc>
              </a:pPr>
            </a:p>
            <a:p>
              <a:pPr algn="just">
                <a:lnSpc>
                  <a:spcPts val="4200"/>
                </a:lnSpc>
              </a:pPr>
              <a:r>
                <a:rPr lang="en-US" sz="3000">
                  <a:solidFill>
                    <a:srgbClr val="303030"/>
                  </a:solidFill>
                  <a:latin typeface="TT Norms"/>
                </a:rPr>
                <a:t>Kernel yang biasa digunakan :</a:t>
              </a:r>
            </a:p>
            <a:p>
              <a:pPr algn="just" marL="647700" indent="-323850" lvl="1">
                <a:lnSpc>
                  <a:spcPts val="4200"/>
                </a:lnSpc>
                <a:buFont typeface="Arial"/>
                <a:buChar char="•"/>
              </a:pPr>
              <a:r>
                <a:rPr lang="en-US" sz="3000">
                  <a:solidFill>
                    <a:srgbClr val="303030"/>
                  </a:solidFill>
                  <a:latin typeface="TT Norms"/>
                </a:rPr>
                <a:t>Kernel Polynomial</a:t>
              </a:r>
            </a:p>
            <a:p>
              <a:pPr algn="just">
                <a:lnSpc>
                  <a:spcPts val="4200"/>
                </a:lnSpc>
              </a:pPr>
              <a:r>
                <a:rPr lang="en-US" sz="3000">
                  <a:solidFill>
                    <a:srgbClr val="303030"/>
                  </a:solidFill>
                  <a:latin typeface="TT Norms"/>
                </a:rPr>
                <a:t>        </a:t>
              </a:r>
              <a:r>
                <a:rPr lang="en-US" sz="3000">
                  <a:solidFill>
                    <a:srgbClr val="303030"/>
                  </a:solidFill>
                  <a:latin typeface="TT Norms"/>
                </a:rPr>
                <a:t>(xi,xj) = (xixj+1)</a:t>
              </a:r>
            </a:p>
            <a:p>
              <a:pPr algn="just" marL="647700" indent="-323850" lvl="1">
                <a:lnSpc>
                  <a:spcPts val="4200"/>
                </a:lnSpc>
                <a:buFont typeface="Arial"/>
                <a:buChar char="•"/>
              </a:pPr>
              <a:r>
                <a:rPr lang="en-US" sz="3000">
                  <a:solidFill>
                    <a:srgbClr val="303030"/>
                  </a:solidFill>
                  <a:latin typeface="TT Norms"/>
                </a:rPr>
                <a:t>Kernel Gaussian</a:t>
              </a:r>
            </a:p>
            <a:p>
              <a:pPr algn="just">
                <a:lnSpc>
                  <a:spcPts val="4200"/>
                </a:lnSpc>
              </a:pPr>
              <a:r>
                <a:rPr lang="en-US" sz="3000">
                  <a:solidFill>
                    <a:srgbClr val="303030"/>
                  </a:solidFill>
                  <a:latin typeface="TT Norms"/>
                </a:rPr>
                <a:t>        </a:t>
              </a:r>
              <a:r>
                <a:rPr lang="en-US" sz="3000">
                  <a:solidFill>
                    <a:srgbClr val="303030"/>
                  </a:solidFill>
                  <a:latin typeface="TT Norms"/>
                </a:rPr>
                <a:t>K(xi,xj)=exp(-॥xi-xj॥2 / 2a2)</a:t>
              </a:r>
            </a:p>
            <a:p>
              <a:pPr algn="just" marL="647700" indent="-323850" lvl="1">
                <a:lnSpc>
                  <a:spcPts val="4200"/>
                </a:lnSpc>
                <a:buFont typeface="Arial"/>
                <a:buChar char="•"/>
              </a:pPr>
              <a:r>
                <a:rPr lang="en-US" sz="3000">
                  <a:solidFill>
                    <a:srgbClr val="303030"/>
                  </a:solidFill>
                  <a:latin typeface="TT Norms"/>
                </a:rPr>
                <a:t>Kernel Sigmoid</a:t>
              </a:r>
            </a:p>
            <a:p>
              <a:pPr algn="just">
                <a:lnSpc>
                  <a:spcPts val="4200"/>
                </a:lnSpc>
              </a:pPr>
              <a:r>
                <a:rPr lang="en-US" sz="3000">
                  <a:solidFill>
                    <a:srgbClr val="303030"/>
                  </a:solidFill>
                  <a:latin typeface="TT Norms"/>
                </a:rPr>
                <a:t>        </a:t>
              </a:r>
              <a:r>
                <a:rPr lang="en-US" sz="3000">
                  <a:solidFill>
                    <a:srgbClr val="303030"/>
                  </a:solidFill>
                  <a:latin typeface="TT Norms"/>
                </a:rPr>
                <a:t>(xi,xj)=tanh(axixj+)</a:t>
              </a:r>
            </a:p>
          </p:txBody>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858476" y="7811117"/>
            <a:ext cx="2429524" cy="2420690"/>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24469">
            <a:off x="8645578" y="787663"/>
            <a:ext cx="1096819" cy="1019045"/>
          </a:xfrm>
          <a:prstGeom prst="rect">
            <a:avLst/>
          </a:prstGeom>
        </p:spPr>
      </p:pic>
      <p:sp>
        <p:nvSpPr>
          <p:cNvPr name="AutoShape 9" id="9"/>
          <p:cNvSpPr/>
          <p:nvPr/>
        </p:nvSpPr>
        <p:spPr>
          <a:xfrm rot="5288639">
            <a:off x="10376696" y="5602810"/>
            <a:ext cx="585141" cy="0"/>
          </a:xfrm>
          <a:prstGeom prst="line">
            <a:avLst/>
          </a:prstGeom>
          <a:ln cap="rnd" w="38100">
            <a:solidFill>
              <a:srgbClr val="ACB8C0"/>
            </a:solidFill>
            <a:prstDash val="solid"/>
            <a:headEnd type="none" len="sm" w="sm"/>
            <a:tailEnd type="arrow" len="sm" w="med"/>
          </a:ln>
        </p:spPr>
      </p:sp>
      <p:pic>
        <p:nvPicPr>
          <p:cNvPr name="Picture 10" id="10"/>
          <p:cNvPicPr>
            <a:picLocks noChangeAspect="true"/>
          </p:cNvPicPr>
          <p:nvPr/>
        </p:nvPicPr>
        <p:blipFill>
          <a:blip r:embed="rId6"/>
          <a:srcRect l="0" t="0" r="0" b="0"/>
          <a:stretch>
            <a:fillRect/>
          </a:stretch>
        </p:blipFill>
        <p:spPr>
          <a:xfrm flipH="false" flipV="false" rot="0">
            <a:off x="10367603" y="660270"/>
            <a:ext cx="4981332" cy="8420823"/>
          </a:xfrm>
          <a:prstGeom prst="rect">
            <a:avLst/>
          </a:prstGeom>
        </p:spPr>
      </p:pic>
      <p:sp>
        <p:nvSpPr>
          <p:cNvPr name="TextBox 11" id="11"/>
          <p:cNvSpPr txBox="true"/>
          <p:nvPr/>
        </p:nvSpPr>
        <p:spPr>
          <a:xfrm rot="0">
            <a:off x="2879879" y="448239"/>
            <a:ext cx="5363556" cy="1026798"/>
          </a:xfrm>
          <a:prstGeom prst="rect">
            <a:avLst/>
          </a:prstGeom>
        </p:spPr>
        <p:txBody>
          <a:bodyPr anchor="t" rtlCol="false" tIns="0" lIns="0" bIns="0" rIns="0">
            <a:spAutoFit/>
          </a:bodyPr>
          <a:lstStyle/>
          <a:p>
            <a:pPr marL="0" indent="0" lvl="0">
              <a:lnSpc>
                <a:spcPts val="8699"/>
              </a:lnSpc>
              <a:spcBef>
                <a:spcPct val="0"/>
              </a:spcBef>
            </a:pPr>
            <a:r>
              <a:rPr lang="en-US" sz="5799">
                <a:solidFill>
                  <a:srgbClr val="303030"/>
                </a:solidFill>
                <a:latin typeface="TT Norms Bold"/>
              </a:rPr>
              <a:t>METODE</a:t>
            </a:r>
          </a:p>
        </p:txBody>
      </p:sp>
      <p:sp>
        <p:nvSpPr>
          <p:cNvPr name="TextBox 12" id="12"/>
          <p:cNvSpPr txBox="true"/>
          <p:nvPr/>
        </p:nvSpPr>
        <p:spPr>
          <a:xfrm rot="0">
            <a:off x="10367603" y="9305925"/>
            <a:ext cx="4981332" cy="628432"/>
          </a:xfrm>
          <a:prstGeom prst="rect">
            <a:avLst/>
          </a:prstGeom>
        </p:spPr>
        <p:txBody>
          <a:bodyPr anchor="t" rtlCol="false" tIns="0" lIns="0" bIns="0" rIns="0">
            <a:spAutoFit/>
          </a:bodyPr>
          <a:lstStyle/>
          <a:p>
            <a:pPr algn="ctr">
              <a:lnSpc>
                <a:spcPts val="4892"/>
              </a:lnSpc>
              <a:spcBef>
                <a:spcPct val="0"/>
              </a:spcBef>
            </a:pPr>
            <a:r>
              <a:rPr lang="en-US" sz="4447">
                <a:solidFill>
                  <a:srgbClr val="303030"/>
                </a:solidFill>
                <a:latin typeface="Roca Two Black"/>
              </a:rPr>
              <a:t>Flowchart System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sp>
        <p:nvSpPr>
          <p:cNvPr name="TextBox 2" id="2"/>
          <p:cNvSpPr txBox="true"/>
          <p:nvPr/>
        </p:nvSpPr>
        <p:spPr>
          <a:xfrm rot="0">
            <a:off x="7236960" y="696374"/>
            <a:ext cx="4052973" cy="1149350"/>
          </a:xfrm>
          <a:prstGeom prst="rect">
            <a:avLst/>
          </a:prstGeom>
        </p:spPr>
        <p:txBody>
          <a:bodyPr anchor="t" rtlCol="false" tIns="0" lIns="0" bIns="0" rIns="0">
            <a:spAutoFit/>
          </a:bodyPr>
          <a:lstStyle/>
          <a:p>
            <a:pPr algn="ctr" marL="0" indent="0" lvl="0">
              <a:lnSpc>
                <a:spcPts val="8800"/>
              </a:lnSpc>
              <a:spcBef>
                <a:spcPct val="0"/>
              </a:spcBef>
            </a:pPr>
            <a:r>
              <a:rPr lang="en-US" sz="8000">
                <a:solidFill>
                  <a:srgbClr val="00492C"/>
                </a:solidFill>
                <a:latin typeface="Roca Two Black"/>
              </a:rPr>
              <a:t>Metode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632" y="7695871"/>
            <a:ext cx="2779940" cy="272939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831076" y="2141000"/>
            <a:ext cx="2138959" cy="2041734"/>
          </a:xfrm>
          <a:prstGeom prst="rect">
            <a:avLst/>
          </a:prstGeom>
        </p:spPr>
      </p:pic>
      <p:sp>
        <p:nvSpPr>
          <p:cNvPr name="TextBox 5" id="5"/>
          <p:cNvSpPr txBox="true"/>
          <p:nvPr/>
        </p:nvSpPr>
        <p:spPr>
          <a:xfrm rot="0">
            <a:off x="626338" y="2555240"/>
            <a:ext cx="15785983" cy="1864360"/>
          </a:xfrm>
          <a:prstGeom prst="rect">
            <a:avLst/>
          </a:prstGeom>
        </p:spPr>
        <p:txBody>
          <a:bodyPr anchor="t" rtlCol="false" tIns="0" lIns="0" bIns="0" rIns="0">
            <a:spAutoFit/>
          </a:bodyPr>
          <a:lstStyle/>
          <a:p>
            <a:pPr>
              <a:lnSpc>
                <a:spcPts val="3299"/>
              </a:lnSpc>
              <a:spcBef>
                <a:spcPct val="0"/>
              </a:spcBef>
            </a:pPr>
            <a:r>
              <a:rPr lang="en-US" sz="2999">
                <a:solidFill>
                  <a:srgbClr val="000000"/>
                </a:solidFill>
                <a:latin typeface="Roca Two Black"/>
              </a:rPr>
              <a:t>Data Preparation</a:t>
            </a:r>
          </a:p>
          <a:p>
            <a:pPr>
              <a:lnSpc>
                <a:spcPts val="2859"/>
              </a:lnSpc>
              <a:spcBef>
                <a:spcPct val="0"/>
              </a:spcBef>
            </a:pPr>
          </a:p>
          <a:p>
            <a:pPr marL="561337" indent="-280669" lvl="1">
              <a:lnSpc>
                <a:spcPts val="2859"/>
              </a:lnSpc>
              <a:buFont typeface="Arial"/>
              <a:buChar char="•"/>
            </a:pPr>
            <a:r>
              <a:rPr lang="en-US" sz="2599">
                <a:solidFill>
                  <a:srgbClr val="000000"/>
                </a:solidFill>
                <a:latin typeface="Roca Two Black"/>
              </a:rPr>
              <a:t>P</a:t>
            </a:r>
            <a:r>
              <a:rPr lang="en-US" sz="2599">
                <a:solidFill>
                  <a:srgbClr val="000000"/>
                </a:solidFill>
                <a:latin typeface="Roca Two Black"/>
              </a:rPr>
              <a:t>encarian data, pemilihan data, penataan, hingga pengorganisasian data yang disimpan dan akan dipersiapkan untuk memudahkan proses penambangan (mining). </a:t>
            </a:r>
          </a:p>
          <a:p>
            <a:pPr marL="561337" indent="-280669" lvl="1">
              <a:lnSpc>
                <a:spcPts val="2859"/>
              </a:lnSpc>
              <a:buFont typeface="Arial"/>
              <a:buChar char="•"/>
            </a:pPr>
            <a:r>
              <a:rPr lang="en-US" sz="2599">
                <a:solidFill>
                  <a:srgbClr val="000000"/>
                </a:solidFill>
                <a:latin typeface="Roca Two Black"/>
              </a:rPr>
              <a:t> Salah satu tahapannya adalah import data.</a:t>
            </a:r>
          </a:p>
        </p:txBody>
      </p:sp>
      <p:sp>
        <p:nvSpPr>
          <p:cNvPr name="TextBox 6" id="6"/>
          <p:cNvSpPr txBox="true"/>
          <p:nvPr/>
        </p:nvSpPr>
        <p:spPr>
          <a:xfrm rot="0">
            <a:off x="626338" y="4829175"/>
            <a:ext cx="17274217" cy="2931160"/>
          </a:xfrm>
          <a:prstGeom prst="rect">
            <a:avLst/>
          </a:prstGeom>
        </p:spPr>
        <p:txBody>
          <a:bodyPr anchor="t" rtlCol="false" tIns="0" lIns="0" bIns="0" rIns="0">
            <a:spAutoFit/>
          </a:bodyPr>
          <a:lstStyle/>
          <a:p>
            <a:pPr>
              <a:lnSpc>
                <a:spcPts val="3299"/>
              </a:lnSpc>
              <a:spcBef>
                <a:spcPct val="0"/>
              </a:spcBef>
            </a:pPr>
            <a:r>
              <a:rPr lang="en-US" sz="2999">
                <a:solidFill>
                  <a:srgbClr val="000000"/>
                </a:solidFill>
                <a:latin typeface="Roca Two Black"/>
              </a:rPr>
              <a:t>Data Cleaning dan EDA</a:t>
            </a:r>
          </a:p>
          <a:p>
            <a:pPr>
              <a:lnSpc>
                <a:spcPts val="2749"/>
              </a:lnSpc>
              <a:spcBef>
                <a:spcPct val="0"/>
              </a:spcBef>
            </a:pPr>
          </a:p>
          <a:p>
            <a:pPr marL="561339" indent="-280669" lvl="1">
              <a:lnSpc>
                <a:spcPts val="2859"/>
              </a:lnSpc>
              <a:buFont typeface="Arial"/>
              <a:buChar char="•"/>
            </a:pPr>
            <a:r>
              <a:rPr lang="en-US" sz="2599">
                <a:solidFill>
                  <a:srgbClr val="000000"/>
                </a:solidFill>
                <a:latin typeface="Roca Two Black"/>
              </a:rPr>
              <a:t>Data cleaning --&gt; proses mengubah nama masing-masing kolom, lalu mengecek tipe data, dan data yang kehilangan nilai. Selanjutnya melihat pendistribusian data apakah seimbang atau tidak.</a:t>
            </a:r>
          </a:p>
          <a:p>
            <a:pPr>
              <a:lnSpc>
                <a:spcPts val="2859"/>
              </a:lnSpc>
            </a:pPr>
          </a:p>
          <a:p>
            <a:pPr marL="561339" indent="-280669" lvl="1">
              <a:lnSpc>
                <a:spcPts val="2859"/>
              </a:lnSpc>
              <a:spcBef>
                <a:spcPct val="0"/>
              </a:spcBef>
              <a:buFont typeface="Arial"/>
              <a:buChar char="•"/>
            </a:pPr>
            <a:r>
              <a:rPr lang="en-US" sz="2599">
                <a:solidFill>
                  <a:srgbClr val="000000"/>
                </a:solidFill>
                <a:latin typeface="Roca Two Black"/>
              </a:rPr>
              <a:t>EDA (Exploratory Data Analysis) --&gt; proses yang dilakukan adalah melihat korelasi antar setiap parameter dan pendistribusian tiap data berdasarkan jenis kelasnya dan juga tiap parameter dari data raisin.</a:t>
            </a:r>
          </a:p>
        </p:txBody>
      </p:sp>
      <p:sp>
        <p:nvSpPr>
          <p:cNvPr name="TextBox 7" id="7"/>
          <p:cNvSpPr txBox="true"/>
          <p:nvPr/>
        </p:nvSpPr>
        <p:spPr>
          <a:xfrm rot="0">
            <a:off x="2489151" y="7931785"/>
            <a:ext cx="15798849" cy="1492885"/>
          </a:xfrm>
          <a:prstGeom prst="rect">
            <a:avLst/>
          </a:prstGeom>
        </p:spPr>
        <p:txBody>
          <a:bodyPr anchor="t" rtlCol="false" tIns="0" lIns="0" bIns="0" rIns="0">
            <a:spAutoFit/>
          </a:bodyPr>
          <a:lstStyle/>
          <a:p>
            <a:pPr>
              <a:lnSpc>
                <a:spcPts val="3300"/>
              </a:lnSpc>
              <a:spcBef>
                <a:spcPct val="0"/>
              </a:spcBef>
            </a:pPr>
            <a:r>
              <a:rPr lang="en-US" sz="3000">
                <a:solidFill>
                  <a:srgbClr val="000000"/>
                </a:solidFill>
                <a:latin typeface="Roca Two Black"/>
              </a:rPr>
              <a:t>Data Processing</a:t>
            </a:r>
          </a:p>
          <a:p>
            <a:pPr>
              <a:lnSpc>
                <a:spcPts val="2650"/>
              </a:lnSpc>
              <a:spcBef>
                <a:spcPct val="0"/>
              </a:spcBef>
            </a:pPr>
          </a:p>
          <a:p>
            <a:pPr marL="561341" indent="-280670" lvl="1">
              <a:lnSpc>
                <a:spcPts val="2860"/>
              </a:lnSpc>
              <a:buFont typeface="Arial"/>
              <a:buChar char="•"/>
            </a:pPr>
            <a:r>
              <a:rPr lang="en-US" sz="2600">
                <a:solidFill>
                  <a:srgbClr val="000000"/>
                </a:solidFill>
                <a:latin typeface="Roca Two Black"/>
              </a:rPr>
              <a:t>Proses pengklasifikasian pada jenis kismis, dimana untuk Kecimen disimbolkan oleh 0 (nol), sedangkan Besni disimbolkan dengan 1 (satu).</a:t>
            </a:r>
          </a:p>
        </p:txBody>
      </p:sp>
      <p:sp>
        <p:nvSpPr>
          <p:cNvPr name="AutoShape 8" id="8"/>
          <p:cNvSpPr/>
          <p:nvPr/>
        </p:nvSpPr>
        <p:spPr>
          <a:xfrm rot="0">
            <a:off x="5897880" y="1788575"/>
            <a:ext cx="6492240" cy="0"/>
          </a:xfrm>
          <a:prstGeom prst="line">
            <a:avLst/>
          </a:prstGeom>
          <a:ln cap="flat" w="57150">
            <a:solidFill>
              <a:srgbClr val="00000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sp>
        <p:nvSpPr>
          <p:cNvPr name="TextBox 2" id="2"/>
          <p:cNvSpPr txBox="true"/>
          <p:nvPr/>
        </p:nvSpPr>
        <p:spPr>
          <a:xfrm rot="0">
            <a:off x="7236960" y="696374"/>
            <a:ext cx="4052973" cy="1149350"/>
          </a:xfrm>
          <a:prstGeom prst="rect">
            <a:avLst/>
          </a:prstGeom>
        </p:spPr>
        <p:txBody>
          <a:bodyPr anchor="t" rtlCol="false" tIns="0" lIns="0" bIns="0" rIns="0">
            <a:spAutoFit/>
          </a:bodyPr>
          <a:lstStyle/>
          <a:p>
            <a:pPr algn="ctr" marL="0" indent="0" lvl="0">
              <a:lnSpc>
                <a:spcPts val="8800"/>
              </a:lnSpc>
              <a:spcBef>
                <a:spcPct val="0"/>
              </a:spcBef>
            </a:pPr>
            <a:r>
              <a:rPr lang="en-US" sz="8000">
                <a:solidFill>
                  <a:srgbClr val="00492C"/>
                </a:solidFill>
                <a:latin typeface="Roca Two Black"/>
              </a:rPr>
              <a:t>Metode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632" y="7695871"/>
            <a:ext cx="2779940" cy="272939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831076" y="2141000"/>
            <a:ext cx="2138959" cy="2041734"/>
          </a:xfrm>
          <a:prstGeom prst="rect">
            <a:avLst/>
          </a:prstGeom>
        </p:spPr>
      </p:pic>
      <p:sp>
        <p:nvSpPr>
          <p:cNvPr name="TextBox 5" id="5"/>
          <p:cNvSpPr txBox="true"/>
          <p:nvPr/>
        </p:nvSpPr>
        <p:spPr>
          <a:xfrm rot="0">
            <a:off x="626338" y="2586245"/>
            <a:ext cx="14910104" cy="1502410"/>
          </a:xfrm>
          <a:prstGeom prst="rect">
            <a:avLst/>
          </a:prstGeom>
        </p:spPr>
        <p:txBody>
          <a:bodyPr anchor="t" rtlCol="false" tIns="0" lIns="0" bIns="0" rIns="0">
            <a:spAutoFit/>
          </a:bodyPr>
          <a:lstStyle/>
          <a:p>
            <a:pPr>
              <a:lnSpc>
                <a:spcPts val="3299"/>
              </a:lnSpc>
            </a:pPr>
            <a:r>
              <a:rPr lang="en-US" sz="2999">
                <a:solidFill>
                  <a:srgbClr val="000000"/>
                </a:solidFill>
                <a:latin typeface="Roca Two Black"/>
              </a:rPr>
              <a:t>Data Testing dan Data Training</a:t>
            </a:r>
          </a:p>
          <a:p>
            <a:pPr>
              <a:lnSpc>
                <a:spcPts val="2859"/>
              </a:lnSpc>
            </a:pPr>
          </a:p>
          <a:p>
            <a:pPr marL="561337" indent="-280669" lvl="1">
              <a:lnSpc>
                <a:spcPts val="2859"/>
              </a:lnSpc>
              <a:buFont typeface="Arial"/>
              <a:buChar char="•"/>
            </a:pPr>
            <a:r>
              <a:rPr lang="en-US" sz="2599">
                <a:solidFill>
                  <a:srgbClr val="000000"/>
                </a:solidFill>
                <a:latin typeface="Roca Two Black"/>
              </a:rPr>
              <a:t>Dilakukan pula split data menggunakan rasio sebesar 90% sebagai data training dan 10% sebagai data testing.</a:t>
            </a:r>
          </a:p>
        </p:txBody>
      </p:sp>
      <p:sp>
        <p:nvSpPr>
          <p:cNvPr name="TextBox 6" id="6"/>
          <p:cNvSpPr txBox="true"/>
          <p:nvPr/>
        </p:nvSpPr>
        <p:spPr>
          <a:xfrm rot="0">
            <a:off x="626338" y="4829175"/>
            <a:ext cx="17274217" cy="1483360"/>
          </a:xfrm>
          <a:prstGeom prst="rect">
            <a:avLst/>
          </a:prstGeom>
        </p:spPr>
        <p:txBody>
          <a:bodyPr anchor="t" rtlCol="false" tIns="0" lIns="0" bIns="0" rIns="0">
            <a:spAutoFit/>
          </a:bodyPr>
          <a:lstStyle/>
          <a:p>
            <a:pPr>
              <a:lnSpc>
                <a:spcPts val="3299"/>
              </a:lnSpc>
              <a:spcBef>
                <a:spcPct val="0"/>
              </a:spcBef>
            </a:pPr>
            <a:r>
              <a:rPr lang="en-US" sz="2999">
                <a:solidFill>
                  <a:srgbClr val="000000"/>
                </a:solidFill>
                <a:latin typeface="Roca Two Black"/>
              </a:rPr>
              <a:t>Pengujian Model</a:t>
            </a:r>
          </a:p>
          <a:p>
            <a:pPr>
              <a:lnSpc>
                <a:spcPts val="2749"/>
              </a:lnSpc>
              <a:spcBef>
                <a:spcPct val="0"/>
              </a:spcBef>
            </a:pPr>
          </a:p>
          <a:p>
            <a:pPr marL="561339" indent="-280669" lvl="1">
              <a:lnSpc>
                <a:spcPts val="2859"/>
              </a:lnSpc>
              <a:spcBef>
                <a:spcPct val="0"/>
              </a:spcBef>
              <a:buFont typeface="Arial"/>
              <a:buChar char="•"/>
            </a:pPr>
            <a:r>
              <a:rPr lang="en-US" sz="2599">
                <a:solidFill>
                  <a:srgbClr val="000000"/>
                </a:solidFill>
                <a:latin typeface="Roca Two Black"/>
              </a:rPr>
              <a:t>Menguji Data Train dan Test dalam model yang ingin digunakan yaitu Support Vector Machine(SVM)</a:t>
            </a:r>
          </a:p>
          <a:p>
            <a:pPr marL="561339" indent="-280669" lvl="1">
              <a:lnSpc>
                <a:spcPts val="2859"/>
              </a:lnSpc>
              <a:spcBef>
                <a:spcPct val="0"/>
              </a:spcBef>
              <a:buFont typeface="Arial"/>
              <a:buChar char="•"/>
            </a:pPr>
            <a:r>
              <a:rPr lang="en-US" sz="2599">
                <a:solidFill>
                  <a:srgbClr val="000000"/>
                </a:solidFill>
                <a:latin typeface="Roca Two Black"/>
              </a:rPr>
              <a:t>Pengujian Pertama menggunakan polynomial kernel dengan PBF kernel.</a:t>
            </a:r>
          </a:p>
        </p:txBody>
      </p:sp>
      <p:sp>
        <p:nvSpPr>
          <p:cNvPr name="TextBox 7" id="7"/>
          <p:cNvSpPr txBox="true"/>
          <p:nvPr/>
        </p:nvSpPr>
        <p:spPr>
          <a:xfrm rot="0">
            <a:off x="1724600" y="7045960"/>
            <a:ext cx="15798849" cy="1492885"/>
          </a:xfrm>
          <a:prstGeom prst="rect">
            <a:avLst/>
          </a:prstGeom>
        </p:spPr>
        <p:txBody>
          <a:bodyPr anchor="t" rtlCol="false" tIns="0" lIns="0" bIns="0" rIns="0">
            <a:spAutoFit/>
          </a:bodyPr>
          <a:lstStyle/>
          <a:p>
            <a:pPr>
              <a:lnSpc>
                <a:spcPts val="3300"/>
              </a:lnSpc>
              <a:spcBef>
                <a:spcPct val="0"/>
              </a:spcBef>
            </a:pPr>
            <a:r>
              <a:rPr lang="en-US" sz="3000">
                <a:solidFill>
                  <a:srgbClr val="000000"/>
                </a:solidFill>
                <a:latin typeface="Roca Two Black"/>
              </a:rPr>
              <a:t>Model Klasifikasi</a:t>
            </a:r>
          </a:p>
          <a:p>
            <a:pPr>
              <a:lnSpc>
                <a:spcPts val="2650"/>
              </a:lnSpc>
              <a:spcBef>
                <a:spcPct val="0"/>
              </a:spcBef>
            </a:pPr>
          </a:p>
          <a:p>
            <a:pPr marL="561341" indent="-280670" lvl="1">
              <a:lnSpc>
                <a:spcPts val="2860"/>
              </a:lnSpc>
              <a:buFont typeface="Arial"/>
              <a:buChar char="•"/>
            </a:pPr>
            <a:r>
              <a:rPr lang="en-US" sz="2600">
                <a:solidFill>
                  <a:srgbClr val="000000"/>
                </a:solidFill>
                <a:latin typeface="Roca Two Black"/>
              </a:rPr>
              <a:t>Melakukan pengklasifikasian model dengan membuat parameter-parameter terbaik dan dapat dipertimbangkan berdasarkan fungsi, struktur, dan acuan waktu.</a:t>
            </a:r>
          </a:p>
        </p:txBody>
      </p:sp>
      <p:sp>
        <p:nvSpPr>
          <p:cNvPr name="AutoShape 8" id="8"/>
          <p:cNvSpPr/>
          <p:nvPr/>
        </p:nvSpPr>
        <p:spPr>
          <a:xfrm rot="0">
            <a:off x="5897880" y="1788575"/>
            <a:ext cx="6492240" cy="0"/>
          </a:xfrm>
          <a:prstGeom prst="line">
            <a:avLst/>
          </a:prstGeom>
          <a:ln cap="flat" w="57150">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DAFSplKHhMA</dc:identifier>
  <dcterms:modified xsi:type="dcterms:W3CDTF">2011-08-01T06:04:30Z</dcterms:modified>
  <cp:revision>1</cp:revision>
  <dc:title>TUBES_DAMIN</dc:title>
</cp:coreProperties>
</file>